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2" r:id="rId2"/>
    <p:sldMasterId id="2147483654" r:id="rId3"/>
    <p:sldMasterId id="2147483656" r:id="rId4"/>
    <p:sldMasterId id="2147483658" r:id="rId5"/>
    <p:sldMasterId id="2147483661" r:id="rId6"/>
    <p:sldMasterId id="2147483663" r:id="rId7"/>
    <p:sldMasterId id="2147483665" r:id="rId8"/>
    <p:sldMasterId id="2147483667" r:id="rId9"/>
  </p:sldMasterIdLst>
  <p:notesMasterIdLst>
    <p:notesMasterId r:id="rId23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</p:sldIdLst>
  <p:sldSz cx="9144000" cy="5143500" type="screen16x9"/>
  <p:notesSz cx="6845300" cy="9906000"/>
  <p:embeddedFontLst>
    <p:embeddedFont>
      <p:font typeface="Comfortaa" panose="020B0604020202020204" charset="0"/>
      <p:regular r:id="rId24"/>
      <p:bold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Times" panose="02020603050405020304" pitchFamily="18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hpxfcx8Tp1YMnju0pPfYbmhUQZ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4455" autoAdjust="0"/>
  </p:normalViewPr>
  <p:slideViewPr>
    <p:cSldViewPr snapToGrid="0">
      <p:cViewPr>
        <p:scale>
          <a:sx n="139" d="100"/>
          <a:sy n="139" d="100"/>
        </p:scale>
        <p:origin x="-114" y="6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12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body" idx="1"/>
          </p:nvPr>
        </p:nvSpPr>
        <p:spPr>
          <a:xfrm>
            <a:off x="912813" y="4724400"/>
            <a:ext cx="5018087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07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7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07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7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7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2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2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2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2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946150"/>
            <a:ext cx="5795962" cy="3260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640894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:notes"/>
          <p:cNvSpPr txBox="1">
            <a:spLocks noGrp="1"/>
          </p:cNvSpPr>
          <p:nvPr>
            <p:ph type="body" idx="1"/>
          </p:nvPr>
        </p:nvSpPr>
        <p:spPr>
          <a:xfrm>
            <a:off x="912813" y="4724400"/>
            <a:ext cx="5018087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7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1" name="Google Shape;1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946150"/>
            <a:ext cx="5795962" cy="3260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f41f0edd64_1_0:notes"/>
          <p:cNvSpPr txBox="1">
            <a:spLocks noGrp="1"/>
          </p:cNvSpPr>
          <p:nvPr>
            <p:ph type="body" idx="1"/>
          </p:nvPr>
        </p:nvSpPr>
        <p:spPr>
          <a:xfrm>
            <a:off x="912813" y="4724400"/>
            <a:ext cx="5018100" cy="41877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307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f41f0edd6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946150"/>
            <a:ext cx="5795962" cy="3260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2:notes"/>
          <p:cNvSpPr txBox="1">
            <a:spLocks noGrp="1"/>
          </p:cNvSpPr>
          <p:nvPr>
            <p:ph type="body" idx="1"/>
          </p:nvPr>
        </p:nvSpPr>
        <p:spPr>
          <a:xfrm>
            <a:off x="912813" y="4724400"/>
            <a:ext cx="5018087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7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33" name="Google Shape;23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946150"/>
            <a:ext cx="5795962" cy="3260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:notes"/>
          <p:cNvSpPr txBox="1">
            <a:spLocks noGrp="1"/>
          </p:cNvSpPr>
          <p:nvPr>
            <p:ph type="body" idx="1"/>
          </p:nvPr>
        </p:nvSpPr>
        <p:spPr>
          <a:xfrm>
            <a:off x="912813" y="4724400"/>
            <a:ext cx="5018087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7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946150"/>
            <a:ext cx="5795962" cy="3260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9:notes"/>
          <p:cNvSpPr txBox="1">
            <a:spLocks noGrp="1"/>
          </p:cNvSpPr>
          <p:nvPr>
            <p:ph type="body" idx="1"/>
          </p:nvPr>
        </p:nvSpPr>
        <p:spPr>
          <a:xfrm>
            <a:off x="912813" y="4724400"/>
            <a:ext cx="5018087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742950" lvl="0" indent="-187959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SzPts val="1400"/>
              <a:buNone/>
            </a:pPr>
            <a:endParaRPr sz="154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32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Calibri"/>
              <a:buNone/>
            </a:pPr>
            <a:endParaRPr sz="154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07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49" name="Google Shape;2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946150"/>
            <a:ext cx="5795962" cy="3260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:notes"/>
          <p:cNvSpPr txBox="1">
            <a:spLocks noGrp="1"/>
          </p:cNvSpPr>
          <p:nvPr>
            <p:ph type="body" idx="1"/>
          </p:nvPr>
        </p:nvSpPr>
        <p:spPr>
          <a:xfrm>
            <a:off x="912813" y="4724400"/>
            <a:ext cx="5018087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7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8" name="Google Shape;1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946150"/>
            <a:ext cx="5795962" cy="3260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:notes"/>
          <p:cNvSpPr txBox="1">
            <a:spLocks noGrp="1"/>
          </p:cNvSpPr>
          <p:nvPr>
            <p:ph type="body" idx="1"/>
          </p:nvPr>
        </p:nvSpPr>
        <p:spPr>
          <a:xfrm>
            <a:off x="912813" y="4724400"/>
            <a:ext cx="5018087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7"/>
              </a:spcBef>
              <a:spcAft>
                <a:spcPts val="0"/>
              </a:spcAft>
              <a:buSzPts val="1400"/>
              <a:buNone/>
            </a:pPr>
            <a:endParaRPr sz="1200" dirty="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946150"/>
            <a:ext cx="5795962" cy="3260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0:notes"/>
          <p:cNvSpPr txBox="1">
            <a:spLocks noGrp="1"/>
          </p:cNvSpPr>
          <p:nvPr>
            <p:ph type="body" idx="1"/>
          </p:nvPr>
        </p:nvSpPr>
        <p:spPr>
          <a:xfrm>
            <a:off x="912813" y="4724400"/>
            <a:ext cx="5018087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7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4" name="Google Shape;17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946150"/>
            <a:ext cx="5795962" cy="3260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1:notes"/>
          <p:cNvSpPr txBox="1">
            <a:spLocks noGrp="1"/>
          </p:cNvSpPr>
          <p:nvPr>
            <p:ph type="body" idx="1"/>
          </p:nvPr>
        </p:nvSpPr>
        <p:spPr>
          <a:xfrm>
            <a:off x="912813" y="4724400"/>
            <a:ext cx="5018087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7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0" name="Google Shape;18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946150"/>
            <a:ext cx="5795962" cy="3260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:notes"/>
          <p:cNvSpPr txBox="1">
            <a:spLocks noGrp="1"/>
          </p:cNvSpPr>
          <p:nvPr>
            <p:ph type="body" idx="1"/>
          </p:nvPr>
        </p:nvSpPr>
        <p:spPr>
          <a:xfrm>
            <a:off x="912813" y="4724400"/>
            <a:ext cx="5018087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7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6" name="Google Shape;1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946150"/>
            <a:ext cx="5795962" cy="3260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:notes"/>
          <p:cNvSpPr txBox="1">
            <a:spLocks noGrp="1"/>
          </p:cNvSpPr>
          <p:nvPr>
            <p:ph type="body" idx="1"/>
          </p:nvPr>
        </p:nvSpPr>
        <p:spPr>
          <a:xfrm>
            <a:off x="912813" y="4724400"/>
            <a:ext cx="5018087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07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946150"/>
            <a:ext cx="5795962" cy="3260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912813" y="4724400"/>
            <a:ext cx="5018087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7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946150"/>
            <a:ext cx="5795962" cy="3260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7:notes"/>
          <p:cNvSpPr txBox="1">
            <a:spLocks noGrp="1"/>
          </p:cNvSpPr>
          <p:nvPr>
            <p:ph type="body" idx="1"/>
          </p:nvPr>
        </p:nvSpPr>
        <p:spPr>
          <a:xfrm>
            <a:off x="912813" y="4724400"/>
            <a:ext cx="5018087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7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1" name="Google Shape;2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946150"/>
            <a:ext cx="5795962" cy="3260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+photo personnalisable">
  <p:cSld name="titre+photo personnalisabl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4"/>
          <p:cNvSpPr>
            <a:spLocks noGrp="1"/>
          </p:cNvSpPr>
          <p:nvPr>
            <p:ph type="pic" idx="2"/>
          </p:nvPr>
        </p:nvSpPr>
        <p:spPr>
          <a:xfrm>
            <a:off x="770337" y="214206"/>
            <a:ext cx="4738857" cy="2806353"/>
          </a:xfrm>
          <a:prstGeom prst="rect">
            <a:avLst/>
          </a:prstGeom>
          <a:solidFill>
            <a:srgbClr val="8C8C8C">
              <a:alpha val="29411"/>
            </a:srgbClr>
          </a:solidFill>
          <a:ln>
            <a:noFill/>
          </a:ln>
        </p:spPr>
      </p:sp>
      <p:sp>
        <p:nvSpPr>
          <p:cNvPr id="8" name="Google Shape;8;p14"/>
          <p:cNvSpPr/>
          <p:nvPr/>
        </p:nvSpPr>
        <p:spPr>
          <a:xfrm rot="-10074978">
            <a:off x="4269625" y="1385313"/>
            <a:ext cx="4849570" cy="3025073"/>
          </a:xfrm>
          <a:custGeom>
            <a:avLst/>
            <a:gdLst/>
            <a:ahLst/>
            <a:cxnLst/>
            <a:rect l="l" t="t" r="r" b="b"/>
            <a:pathLst>
              <a:path w="2427033" h="2156846" extrusionOk="0">
                <a:moveTo>
                  <a:pt x="98268" y="581362"/>
                </a:moveTo>
                <a:cubicBezTo>
                  <a:pt x="345518" y="231607"/>
                  <a:pt x="1543331" y="-99159"/>
                  <a:pt x="1962128" y="27664"/>
                </a:cubicBezTo>
                <a:cubicBezTo>
                  <a:pt x="2380925" y="154487"/>
                  <a:pt x="2540712" y="522042"/>
                  <a:pt x="2342486" y="1265564"/>
                </a:cubicBezTo>
                <a:cubicBezTo>
                  <a:pt x="2112287" y="2053847"/>
                  <a:pt x="852662" y="2240229"/>
                  <a:pt x="478626" y="2126195"/>
                </a:cubicBezTo>
                <a:cubicBezTo>
                  <a:pt x="104590" y="2012161"/>
                  <a:pt x="-148982" y="931117"/>
                  <a:pt x="98268" y="581362"/>
                </a:cubicBezTo>
                <a:close/>
              </a:path>
            </a:pathLst>
          </a:custGeom>
          <a:solidFill>
            <a:srgbClr val="3DA8AA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2"/>
              <a:buFont typeface="Arial"/>
              <a:buNone/>
            </a:pPr>
            <a:endParaRPr sz="1022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14"/>
          <p:cNvSpPr/>
          <p:nvPr/>
        </p:nvSpPr>
        <p:spPr>
          <a:xfrm>
            <a:off x="1713837" y="2973797"/>
            <a:ext cx="7208058" cy="54006"/>
          </a:xfrm>
          <a:prstGeom prst="roundRect">
            <a:avLst>
              <a:gd name="adj" fmla="val 50000"/>
            </a:avLst>
          </a:prstGeom>
          <a:solidFill>
            <a:srgbClr val="2A84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2"/>
              <a:buFont typeface="Arial"/>
              <a:buNone/>
            </a:pPr>
            <a:endParaRPr sz="1022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68144" y="4444349"/>
            <a:ext cx="534528" cy="53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5739" y="4402638"/>
            <a:ext cx="1403648" cy="647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90709" y="4428947"/>
            <a:ext cx="1004342" cy="565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520" y="4478594"/>
            <a:ext cx="1192506" cy="466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4"/>
          <p:cNvPicPr preferRelativeResize="0"/>
          <p:nvPr/>
        </p:nvPicPr>
        <p:blipFill rotWithShape="1">
          <a:blip r:embed="rId6">
            <a:alphaModFix/>
          </a:blip>
          <a:srcRect l="14381" t="26256" r="24276" b="63824"/>
          <a:stretch/>
        </p:blipFill>
        <p:spPr>
          <a:xfrm>
            <a:off x="7308304" y="139896"/>
            <a:ext cx="1619672" cy="37021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4"/>
          <p:cNvSpPr txBox="1">
            <a:spLocks noGrp="1"/>
          </p:cNvSpPr>
          <p:nvPr>
            <p:ph type="body" idx="1"/>
          </p:nvPr>
        </p:nvSpPr>
        <p:spPr>
          <a:xfrm>
            <a:off x="1849482" y="1970518"/>
            <a:ext cx="7036107" cy="485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body" idx="3"/>
          </p:nvPr>
        </p:nvSpPr>
        <p:spPr>
          <a:xfrm>
            <a:off x="1849482" y="2550804"/>
            <a:ext cx="7045569" cy="324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body" idx="4"/>
          </p:nvPr>
        </p:nvSpPr>
        <p:spPr>
          <a:xfrm>
            <a:off x="1849482" y="3126686"/>
            <a:ext cx="7045569" cy="32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body" idx="5"/>
          </p:nvPr>
        </p:nvSpPr>
        <p:spPr>
          <a:xfrm>
            <a:off x="1844750" y="3468690"/>
            <a:ext cx="7045569" cy="31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body" idx="6"/>
          </p:nvPr>
        </p:nvSpPr>
        <p:spPr>
          <a:xfrm>
            <a:off x="1844750" y="3806498"/>
            <a:ext cx="7045569" cy="292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body" idx="7"/>
          </p:nvPr>
        </p:nvSpPr>
        <p:spPr>
          <a:xfrm>
            <a:off x="1043608" y="689559"/>
            <a:ext cx="4176464" cy="31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 partie 3">
  <p:cSld name="Diapo partie 3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1195754" y="1815666"/>
            <a:ext cx="6752492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3718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Char char="–"/>
              <a:defRPr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title"/>
          </p:nvPr>
        </p:nvSpPr>
        <p:spPr>
          <a:xfrm>
            <a:off x="1049147" y="87474"/>
            <a:ext cx="6752492" cy="391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partie 4">
  <p:cSld name="Titre partie 4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/>
          <p:nvPr/>
        </p:nvSpPr>
        <p:spPr>
          <a:xfrm rot="-10074978">
            <a:off x="5678402" y="3725649"/>
            <a:ext cx="1505919" cy="1068557"/>
          </a:xfrm>
          <a:custGeom>
            <a:avLst/>
            <a:gdLst/>
            <a:ahLst/>
            <a:cxnLst/>
            <a:rect l="l" t="t" r="r" b="b"/>
            <a:pathLst>
              <a:path w="2427033" h="2156846" extrusionOk="0">
                <a:moveTo>
                  <a:pt x="98268" y="581362"/>
                </a:moveTo>
                <a:cubicBezTo>
                  <a:pt x="345518" y="231607"/>
                  <a:pt x="1543331" y="-99159"/>
                  <a:pt x="1962128" y="27664"/>
                </a:cubicBezTo>
                <a:cubicBezTo>
                  <a:pt x="2380925" y="154487"/>
                  <a:pt x="2540712" y="522042"/>
                  <a:pt x="2342486" y="1265564"/>
                </a:cubicBezTo>
                <a:cubicBezTo>
                  <a:pt x="2112287" y="2053847"/>
                  <a:pt x="852662" y="2240229"/>
                  <a:pt x="478626" y="2126195"/>
                </a:cubicBezTo>
                <a:cubicBezTo>
                  <a:pt x="104590" y="2012161"/>
                  <a:pt x="-148982" y="931117"/>
                  <a:pt x="98268" y="581362"/>
                </a:cubicBezTo>
                <a:close/>
              </a:path>
            </a:pathLst>
          </a:custGeom>
          <a:solidFill>
            <a:srgbClr val="B6E2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2"/>
              <a:buFont typeface="Arial"/>
              <a:buNone/>
            </a:pPr>
            <a:endParaRPr sz="1022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8"/>
          <p:cNvSpPr txBox="1">
            <a:spLocks noGrp="1"/>
          </p:cNvSpPr>
          <p:nvPr>
            <p:ph type="ctrTitle"/>
          </p:nvPr>
        </p:nvSpPr>
        <p:spPr>
          <a:xfrm>
            <a:off x="1315023" y="142912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mfortaa"/>
              <a:buNone/>
              <a:defRPr sz="60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body" idx="1"/>
          </p:nvPr>
        </p:nvSpPr>
        <p:spPr>
          <a:xfrm>
            <a:off x="391823" y="4090650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28"/>
          <p:cNvSpPr txBox="1">
            <a:spLocks noGrp="1"/>
          </p:cNvSpPr>
          <p:nvPr>
            <p:ph type="body" idx="2"/>
          </p:nvPr>
        </p:nvSpPr>
        <p:spPr>
          <a:xfrm>
            <a:off x="2196751" y="4095234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28"/>
          <p:cNvSpPr txBox="1">
            <a:spLocks noGrp="1"/>
          </p:cNvSpPr>
          <p:nvPr>
            <p:ph type="body" idx="3"/>
          </p:nvPr>
        </p:nvSpPr>
        <p:spPr>
          <a:xfrm>
            <a:off x="4053308" y="4090650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28"/>
          <p:cNvSpPr txBox="1">
            <a:spLocks noGrp="1"/>
          </p:cNvSpPr>
          <p:nvPr>
            <p:ph type="body" idx="4"/>
          </p:nvPr>
        </p:nvSpPr>
        <p:spPr>
          <a:xfrm>
            <a:off x="5843479" y="4102719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28"/>
          <p:cNvSpPr txBox="1">
            <a:spLocks noGrp="1"/>
          </p:cNvSpPr>
          <p:nvPr>
            <p:ph type="body" idx="5"/>
          </p:nvPr>
        </p:nvSpPr>
        <p:spPr>
          <a:xfrm>
            <a:off x="7633650" y="4102719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 partie 4">
  <p:cSld name="Diapo partie 4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0"/>
          <p:cNvSpPr txBox="1">
            <a:spLocks noGrp="1"/>
          </p:cNvSpPr>
          <p:nvPr>
            <p:ph type="body" idx="1"/>
          </p:nvPr>
        </p:nvSpPr>
        <p:spPr>
          <a:xfrm>
            <a:off x="1195754" y="1815666"/>
            <a:ext cx="6752492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3718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Char char="–"/>
              <a:defRPr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title"/>
          </p:nvPr>
        </p:nvSpPr>
        <p:spPr>
          <a:xfrm>
            <a:off x="1049147" y="87474"/>
            <a:ext cx="6752492" cy="391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apositive de titre">
  <p:cSld name="7_Diapositive de titr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7"/>
          <p:cNvSpPr/>
          <p:nvPr/>
        </p:nvSpPr>
        <p:spPr>
          <a:xfrm rot="843646">
            <a:off x="1096426" y="196767"/>
            <a:ext cx="4849570" cy="3025073"/>
          </a:xfrm>
          <a:custGeom>
            <a:avLst/>
            <a:gdLst/>
            <a:ahLst/>
            <a:cxnLst/>
            <a:rect l="l" t="t" r="r" b="b"/>
            <a:pathLst>
              <a:path w="2427033" h="2156846" extrusionOk="0">
                <a:moveTo>
                  <a:pt x="98268" y="581362"/>
                </a:moveTo>
                <a:cubicBezTo>
                  <a:pt x="345518" y="231607"/>
                  <a:pt x="1543331" y="-99159"/>
                  <a:pt x="1962128" y="27664"/>
                </a:cubicBezTo>
                <a:cubicBezTo>
                  <a:pt x="2380925" y="154487"/>
                  <a:pt x="2540712" y="522042"/>
                  <a:pt x="2342486" y="1265564"/>
                </a:cubicBezTo>
                <a:cubicBezTo>
                  <a:pt x="2112287" y="2053847"/>
                  <a:pt x="852662" y="2240229"/>
                  <a:pt x="478626" y="2126195"/>
                </a:cubicBezTo>
                <a:cubicBezTo>
                  <a:pt x="104590" y="2012161"/>
                  <a:pt x="-148982" y="931117"/>
                  <a:pt x="98268" y="581362"/>
                </a:cubicBezTo>
                <a:close/>
              </a:path>
            </a:pathLst>
          </a:custGeom>
          <a:solidFill>
            <a:srgbClr val="E53F46">
              <a:alpha val="564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2"/>
              <a:buFont typeface="Arial"/>
              <a:buNone/>
            </a:pPr>
            <a:endParaRPr sz="1022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7"/>
          <p:cNvSpPr/>
          <p:nvPr/>
        </p:nvSpPr>
        <p:spPr>
          <a:xfrm rot="-10074978">
            <a:off x="4269625" y="1385313"/>
            <a:ext cx="4849570" cy="3025073"/>
          </a:xfrm>
          <a:custGeom>
            <a:avLst/>
            <a:gdLst/>
            <a:ahLst/>
            <a:cxnLst/>
            <a:rect l="l" t="t" r="r" b="b"/>
            <a:pathLst>
              <a:path w="2427033" h="2156846" extrusionOk="0">
                <a:moveTo>
                  <a:pt x="98268" y="581362"/>
                </a:moveTo>
                <a:cubicBezTo>
                  <a:pt x="345518" y="231607"/>
                  <a:pt x="1543331" y="-99159"/>
                  <a:pt x="1962128" y="27664"/>
                </a:cubicBezTo>
                <a:cubicBezTo>
                  <a:pt x="2380925" y="154487"/>
                  <a:pt x="2540712" y="522042"/>
                  <a:pt x="2342486" y="1265564"/>
                </a:cubicBezTo>
                <a:cubicBezTo>
                  <a:pt x="2112287" y="2053847"/>
                  <a:pt x="852662" y="2240229"/>
                  <a:pt x="478626" y="2126195"/>
                </a:cubicBezTo>
                <a:cubicBezTo>
                  <a:pt x="104590" y="2012161"/>
                  <a:pt x="-148982" y="931117"/>
                  <a:pt x="98268" y="581362"/>
                </a:cubicBezTo>
                <a:close/>
              </a:path>
            </a:pathLst>
          </a:custGeom>
          <a:solidFill>
            <a:srgbClr val="3DA8AA">
              <a:alpha val="5137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2"/>
              <a:buFont typeface="Arial"/>
              <a:buNone/>
            </a:pPr>
            <a:endParaRPr sz="1022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7"/>
          <p:cNvSpPr txBox="1">
            <a:spLocks noGrp="1"/>
          </p:cNvSpPr>
          <p:nvPr>
            <p:ph type="body" idx="1"/>
          </p:nvPr>
        </p:nvSpPr>
        <p:spPr>
          <a:xfrm>
            <a:off x="1849482" y="1970518"/>
            <a:ext cx="7036107" cy="485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body" idx="2"/>
          </p:nvPr>
        </p:nvSpPr>
        <p:spPr>
          <a:xfrm>
            <a:off x="1849482" y="2550804"/>
            <a:ext cx="7045569" cy="324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7"/>
          <p:cNvSpPr txBox="1">
            <a:spLocks noGrp="1"/>
          </p:cNvSpPr>
          <p:nvPr>
            <p:ph type="body" idx="3"/>
          </p:nvPr>
        </p:nvSpPr>
        <p:spPr>
          <a:xfrm>
            <a:off x="1849482" y="3126686"/>
            <a:ext cx="7045569" cy="32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body" idx="4"/>
          </p:nvPr>
        </p:nvSpPr>
        <p:spPr>
          <a:xfrm>
            <a:off x="1844750" y="3468690"/>
            <a:ext cx="7045569" cy="31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7"/>
          <p:cNvSpPr txBox="1">
            <a:spLocks noGrp="1"/>
          </p:cNvSpPr>
          <p:nvPr>
            <p:ph type="body" idx="5"/>
          </p:nvPr>
        </p:nvSpPr>
        <p:spPr>
          <a:xfrm>
            <a:off x="1844750" y="3806498"/>
            <a:ext cx="7045569" cy="292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37"/>
          <p:cNvSpPr/>
          <p:nvPr/>
        </p:nvSpPr>
        <p:spPr>
          <a:xfrm>
            <a:off x="1713837" y="2973797"/>
            <a:ext cx="7208058" cy="54006"/>
          </a:xfrm>
          <a:prstGeom prst="roundRect">
            <a:avLst>
              <a:gd name="adj" fmla="val 50000"/>
            </a:avLst>
          </a:prstGeom>
          <a:solidFill>
            <a:srgbClr val="2A84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2"/>
              <a:buFont typeface="Arial"/>
              <a:buNone/>
            </a:pPr>
            <a:endParaRPr sz="1022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oogle Shape;30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68144" y="4444349"/>
            <a:ext cx="534528" cy="53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5739" y="4402638"/>
            <a:ext cx="1403648" cy="647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90709" y="4428947"/>
            <a:ext cx="1004342" cy="565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520" y="4478594"/>
            <a:ext cx="1192506" cy="466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7"/>
          <p:cNvPicPr preferRelativeResize="0"/>
          <p:nvPr/>
        </p:nvPicPr>
        <p:blipFill rotWithShape="1">
          <a:blip r:embed="rId6">
            <a:alphaModFix/>
          </a:blip>
          <a:srcRect l="14381" t="26256" r="24276" b="63824"/>
          <a:stretch/>
        </p:blipFill>
        <p:spPr>
          <a:xfrm>
            <a:off x="7308304" y="139896"/>
            <a:ext cx="1619672" cy="37021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37"/>
          <p:cNvSpPr txBox="1">
            <a:spLocks noGrp="1"/>
          </p:cNvSpPr>
          <p:nvPr>
            <p:ph type="body" idx="6"/>
          </p:nvPr>
        </p:nvSpPr>
        <p:spPr>
          <a:xfrm>
            <a:off x="1259632" y="689559"/>
            <a:ext cx="4176464" cy="31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apositive de titre">
  <p:cSld name="5_Diapositive de titr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8"/>
          <p:cNvSpPr/>
          <p:nvPr/>
        </p:nvSpPr>
        <p:spPr>
          <a:xfrm rot="843646">
            <a:off x="1096427" y="196768"/>
            <a:ext cx="4849570" cy="3025073"/>
          </a:xfrm>
          <a:custGeom>
            <a:avLst/>
            <a:gdLst/>
            <a:ahLst/>
            <a:cxnLst/>
            <a:rect l="l" t="t" r="r" b="b"/>
            <a:pathLst>
              <a:path w="2427033" h="2156846" extrusionOk="0">
                <a:moveTo>
                  <a:pt x="98268" y="581362"/>
                </a:moveTo>
                <a:cubicBezTo>
                  <a:pt x="345518" y="231607"/>
                  <a:pt x="1543331" y="-99159"/>
                  <a:pt x="1962128" y="27664"/>
                </a:cubicBezTo>
                <a:cubicBezTo>
                  <a:pt x="2380925" y="154487"/>
                  <a:pt x="2540712" y="522042"/>
                  <a:pt x="2342486" y="1265564"/>
                </a:cubicBezTo>
                <a:cubicBezTo>
                  <a:pt x="2112287" y="2053847"/>
                  <a:pt x="852662" y="2240229"/>
                  <a:pt x="478626" y="2126195"/>
                </a:cubicBezTo>
                <a:cubicBezTo>
                  <a:pt x="104590" y="2012161"/>
                  <a:pt x="-148982" y="931117"/>
                  <a:pt x="98268" y="58136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2"/>
              <a:buFont typeface="Arial"/>
              <a:buNone/>
            </a:pPr>
            <a:endParaRPr sz="1022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38"/>
          <p:cNvSpPr/>
          <p:nvPr/>
        </p:nvSpPr>
        <p:spPr>
          <a:xfrm rot="-10074978">
            <a:off x="4269625" y="1385313"/>
            <a:ext cx="4849570" cy="3025073"/>
          </a:xfrm>
          <a:custGeom>
            <a:avLst/>
            <a:gdLst/>
            <a:ahLst/>
            <a:cxnLst/>
            <a:rect l="l" t="t" r="r" b="b"/>
            <a:pathLst>
              <a:path w="2427033" h="2156846" extrusionOk="0">
                <a:moveTo>
                  <a:pt x="98268" y="581362"/>
                </a:moveTo>
                <a:cubicBezTo>
                  <a:pt x="345518" y="231607"/>
                  <a:pt x="1543331" y="-99159"/>
                  <a:pt x="1962128" y="27664"/>
                </a:cubicBezTo>
                <a:cubicBezTo>
                  <a:pt x="2380925" y="154487"/>
                  <a:pt x="2540712" y="522042"/>
                  <a:pt x="2342486" y="1265564"/>
                </a:cubicBezTo>
                <a:cubicBezTo>
                  <a:pt x="2112287" y="2053847"/>
                  <a:pt x="852662" y="2240229"/>
                  <a:pt x="478626" y="2126195"/>
                </a:cubicBezTo>
                <a:cubicBezTo>
                  <a:pt x="104590" y="2012161"/>
                  <a:pt x="-148982" y="931117"/>
                  <a:pt x="98268" y="581362"/>
                </a:cubicBezTo>
                <a:close/>
              </a:path>
            </a:pathLst>
          </a:custGeom>
          <a:solidFill>
            <a:srgbClr val="3DA8AA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2"/>
              <a:buFont typeface="Arial"/>
              <a:buNone/>
            </a:pPr>
            <a:endParaRPr sz="1022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38"/>
          <p:cNvSpPr/>
          <p:nvPr/>
        </p:nvSpPr>
        <p:spPr>
          <a:xfrm>
            <a:off x="1713837" y="2973797"/>
            <a:ext cx="7208058" cy="54006"/>
          </a:xfrm>
          <a:prstGeom prst="roundRect">
            <a:avLst>
              <a:gd name="adj" fmla="val 50000"/>
            </a:avLst>
          </a:prstGeom>
          <a:solidFill>
            <a:srgbClr val="2A84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2"/>
              <a:buFont typeface="Arial"/>
              <a:buNone/>
            </a:pPr>
            <a:endParaRPr sz="1022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" name="Google Shape;40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68144" y="4444349"/>
            <a:ext cx="534528" cy="53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5739" y="4402638"/>
            <a:ext cx="1403648" cy="647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90709" y="4428947"/>
            <a:ext cx="1004342" cy="565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520" y="4478594"/>
            <a:ext cx="1192506" cy="466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38"/>
          <p:cNvPicPr preferRelativeResize="0"/>
          <p:nvPr/>
        </p:nvPicPr>
        <p:blipFill rotWithShape="1">
          <a:blip r:embed="rId6">
            <a:alphaModFix/>
          </a:blip>
          <a:srcRect l="14381" t="26256" r="24276" b="63824"/>
          <a:stretch/>
        </p:blipFill>
        <p:spPr>
          <a:xfrm>
            <a:off x="7308304" y="139896"/>
            <a:ext cx="1619672" cy="37021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38"/>
          <p:cNvSpPr txBox="1">
            <a:spLocks noGrp="1"/>
          </p:cNvSpPr>
          <p:nvPr>
            <p:ph type="body" idx="1"/>
          </p:nvPr>
        </p:nvSpPr>
        <p:spPr>
          <a:xfrm>
            <a:off x="1849482" y="1970518"/>
            <a:ext cx="7036107" cy="485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38"/>
          <p:cNvSpPr txBox="1">
            <a:spLocks noGrp="1"/>
          </p:cNvSpPr>
          <p:nvPr>
            <p:ph type="body" idx="2"/>
          </p:nvPr>
        </p:nvSpPr>
        <p:spPr>
          <a:xfrm>
            <a:off x="1849482" y="2550804"/>
            <a:ext cx="7045569" cy="324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body" idx="3"/>
          </p:nvPr>
        </p:nvSpPr>
        <p:spPr>
          <a:xfrm>
            <a:off x="1849482" y="3126686"/>
            <a:ext cx="7045569" cy="32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body" idx="4"/>
          </p:nvPr>
        </p:nvSpPr>
        <p:spPr>
          <a:xfrm>
            <a:off x="1844750" y="3468690"/>
            <a:ext cx="7045569" cy="31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5"/>
          </p:nvPr>
        </p:nvSpPr>
        <p:spPr>
          <a:xfrm>
            <a:off x="1844750" y="3806498"/>
            <a:ext cx="7045569" cy="292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body" idx="6"/>
          </p:nvPr>
        </p:nvSpPr>
        <p:spPr>
          <a:xfrm>
            <a:off x="1259632" y="689559"/>
            <a:ext cx="4176464" cy="31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partie 1">
  <p:cSld name="Titre partie 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6"/>
          <p:cNvSpPr txBox="1">
            <a:spLocks noGrp="1"/>
          </p:cNvSpPr>
          <p:nvPr>
            <p:ph type="ctrTitle"/>
          </p:nvPr>
        </p:nvSpPr>
        <p:spPr>
          <a:xfrm>
            <a:off x="1315023" y="142912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mfortaa"/>
              <a:buNone/>
              <a:defRPr sz="60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6"/>
          <p:cNvSpPr/>
          <p:nvPr/>
        </p:nvSpPr>
        <p:spPr>
          <a:xfrm rot="-10074978">
            <a:off x="205793" y="3725649"/>
            <a:ext cx="1505919" cy="1068557"/>
          </a:xfrm>
          <a:custGeom>
            <a:avLst/>
            <a:gdLst/>
            <a:ahLst/>
            <a:cxnLst/>
            <a:rect l="l" t="t" r="r" b="b"/>
            <a:pathLst>
              <a:path w="2427033" h="2156846" extrusionOk="0">
                <a:moveTo>
                  <a:pt x="98268" y="581362"/>
                </a:moveTo>
                <a:cubicBezTo>
                  <a:pt x="345518" y="231607"/>
                  <a:pt x="1543331" y="-99159"/>
                  <a:pt x="1962128" y="27664"/>
                </a:cubicBezTo>
                <a:cubicBezTo>
                  <a:pt x="2380925" y="154487"/>
                  <a:pt x="2540712" y="522042"/>
                  <a:pt x="2342486" y="1265564"/>
                </a:cubicBezTo>
                <a:cubicBezTo>
                  <a:pt x="2112287" y="2053847"/>
                  <a:pt x="852662" y="2240229"/>
                  <a:pt x="478626" y="2126195"/>
                </a:cubicBezTo>
                <a:cubicBezTo>
                  <a:pt x="104590" y="2012161"/>
                  <a:pt x="-148982" y="931117"/>
                  <a:pt x="98268" y="581362"/>
                </a:cubicBezTo>
                <a:close/>
              </a:path>
            </a:pathLst>
          </a:custGeom>
          <a:solidFill>
            <a:srgbClr val="3DA8AA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391823" y="4090650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2"/>
          </p:nvPr>
        </p:nvSpPr>
        <p:spPr>
          <a:xfrm>
            <a:off x="2196751" y="4095234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body" idx="3"/>
          </p:nvPr>
        </p:nvSpPr>
        <p:spPr>
          <a:xfrm>
            <a:off x="4053308" y="4090650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body" idx="4"/>
          </p:nvPr>
        </p:nvSpPr>
        <p:spPr>
          <a:xfrm>
            <a:off x="5843479" y="4102719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body" idx="5"/>
          </p:nvPr>
        </p:nvSpPr>
        <p:spPr>
          <a:xfrm>
            <a:off x="7633650" y="4102719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 partie 1">
  <p:cSld name="Diapo partie 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1195754" y="1815666"/>
            <a:ext cx="6752492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3718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Char char="–"/>
              <a:defRPr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1049147" y="87474"/>
            <a:ext cx="6752492" cy="391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partie 2">
  <p:cSld name="Titre partie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>
            <a:spLocks noGrp="1"/>
          </p:cNvSpPr>
          <p:nvPr>
            <p:ph type="ctrTitle"/>
          </p:nvPr>
        </p:nvSpPr>
        <p:spPr>
          <a:xfrm>
            <a:off x="1315023" y="142912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mfortaa"/>
              <a:buNone/>
              <a:defRPr sz="60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0"/>
          <p:cNvSpPr/>
          <p:nvPr/>
        </p:nvSpPr>
        <p:spPr>
          <a:xfrm rot="-10074978">
            <a:off x="2070913" y="3725649"/>
            <a:ext cx="1505919" cy="1068557"/>
          </a:xfrm>
          <a:custGeom>
            <a:avLst/>
            <a:gdLst/>
            <a:ahLst/>
            <a:cxnLst/>
            <a:rect l="l" t="t" r="r" b="b"/>
            <a:pathLst>
              <a:path w="2427033" h="2156846" extrusionOk="0">
                <a:moveTo>
                  <a:pt x="98268" y="581362"/>
                </a:moveTo>
                <a:cubicBezTo>
                  <a:pt x="345518" y="231607"/>
                  <a:pt x="1543331" y="-99159"/>
                  <a:pt x="1962128" y="27664"/>
                </a:cubicBezTo>
                <a:cubicBezTo>
                  <a:pt x="2380925" y="154487"/>
                  <a:pt x="2540712" y="522042"/>
                  <a:pt x="2342486" y="1265564"/>
                </a:cubicBezTo>
                <a:cubicBezTo>
                  <a:pt x="2112287" y="2053847"/>
                  <a:pt x="852662" y="2240229"/>
                  <a:pt x="478626" y="2126195"/>
                </a:cubicBezTo>
                <a:cubicBezTo>
                  <a:pt x="104590" y="2012161"/>
                  <a:pt x="-148982" y="931117"/>
                  <a:pt x="98268" y="581362"/>
                </a:cubicBezTo>
                <a:close/>
              </a:path>
            </a:pathLst>
          </a:custGeom>
          <a:solidFill>
            <a:srgbClr val="FFC000">
              <a:alpha val="5137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2"/>
              <a:buFont typeface="Arial"/>
              <a:buNone/>
            </a:pPr>
            <a:endParaRPr sz="1022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1"/>
          </p:nvPr>
        </p:nvSpPr>
        <p:spPr>
          <a:xfrm>
            <a:off x="391823" y="4090650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2"/>
          </p:nvPr>
        </p:nvSpPr>
        <p:spPr>
          <a:xfrm>
            <a:off x="2196751" y="4095234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body" idx="3"/>
          </p:nvPr>
        </p:nvSpPr>
        <p:spPr>
          <a:xfrm>
            <a:off x="4053308" y="4090650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body" idx="4"/>
          </p:nvPr>
        </p:nvSpPr>
        <p:spPr>
          <a:xfrm>
            <a:off x="5843479" y="4102719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body" idx="5"/>
          </p:nvPr>
        </p:nvSpPr>
        <p:spPr>
          <a:xfrm>
            <a:off x="7633650" y="4102719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 partie 2">
  <p:cSld name="Diapo partie 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title"/>
          </p:nvPr>
        </p:nvSpPr>
        <p:spPr>
          <a:xfrm>
            <a:off x="1049147" y="87474"/>
            <a:ext cx="6752492" cy="391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body" idx="1"/>
          </p:nvPr>
        </p:nvSpPr>
        <p:spPr>
          <a:xfrm>
            <a:off x="1195754" y="1815666"/>
            <a:ext cx="6752492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3718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710"/>
              <a:buChar char="–"/>
              <a:defRPr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 partie 2 bis">
  <p:cSld name="Diapo partie 2 bi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9"/>
          <p:cNvSpPr txBox="1">
            <a:spLocks noGrp="1"/>
          </p:cNvSpPr>
          <p:nvPr>
            <p:ph type="title"/>
          </p:nvPr>
        </p:nvSpPr>
        <p:spPr>
          <a:xfrm>
            <a:off x="1049147" y="87474"/>
            <a:ext cx="6752492" cy="391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39"/>
          <p:cNvSpPr>
            <a:spLocks noGrp="1"/>
          </p:cNvSpPr>
          <p:nvPr>
            <p:ph type="pic" idx="2"/>
          </p:nvPr>
        </p:nvSpPr>
        <p:spPr>
          <a:xfrm>
            <a:off x="5148064" y="2067694"/>
            <a:ext cx="3456384" cy="1800200"/>
          </a:xfrm>
          <a:prstGeom prst="rect">
            <a:avLst/>
          </a:prstGeom>
          <a:solidFill>
            <a:srgbClr val="D8D8D8">
              <a:alpha val="29411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partie 3">
  <p:cSld name="Titre partie 3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/>
          <p:nvPr/>
        </p:nvSpPr>
        <p:spPr>
          <a:xfrm rot="-10074978">
            <a:off x="3878201" y="3797657"/>
            <a:ext cx="1505919" cy="1068557"/>
          </a:xfrm>
          <a:custGeom>
            <a:avLst/>
            <a:gdLst/>
            <a:ahLst/>
            <a:cxnLst/>
            <a:rect l="l" t="t" r="r" b="b"/>
            <a:pathLst>
              <a:path w="2427033" h="2156846" extrusionOk="0">
                <a:moveTo>
                  <a:pt x="98268" y="581362"/>
                </a:moveTo>
                <a:cubicBezTo>
                  <a:pt x="345518" y="231607"/>
                  <a:pt x="1543331" y="-99159"/>
                  <a:pt x="1962128" y="27664"/>
                </a:cubicBezTo>
                <a:cubicBezTo>
                  <a:pt x="2380925" y="154487"/>
                  <a:pt x="2540712" y="522042"/>
                  <a:pt x="2342486" y="1265564"/>
                </a:cubicBezTo>
                <a:cubicBezTo>
                  <a:pt x="2112287" y="2053847"/>
                  <a:pt x="852662" y="2240229"/>
                  <a:pt x="478626" y="2126195"/>
                </a:cubicBezTo>
                <a:cubicBezTo>
                  <a:pt x="104590" y="2012161"/>
                  <a:pt x="-148982" y="931117"/>
                  <a:pt x="98268" y="581362"/>
                </a:cubicBezTo>
                <a:close/>
              </a:path>
            </a:pathLst>
          </a:custGeom>
          <a:solidFill>
            <a:srgbClr val="EF777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2"/>
              <a:buFont typeface="Arial"/>
              <a:buNone/>
            </a:pPr>
            <a:endParaRPr sz="1022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4"/>
          <p:cNvSpPr txBox="1">
            <a:spLocks noGrp="1"/>
          </p:cNvSpPr>
          <p:nvPr>
            <p:ph type="ctrTitle"/>
          </p:nvPr>
        </p:nvSpPr>
        <p:spPr>
          <a:xfrm>
            <a:off x="1315023" y="142912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mfortaa"/>
              <a:buNone/>
              <a:defRPr sz="60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24"/>
          <p:cNvSpPr txBox="1">
            <a:spLocks noGrp="1"/>
          </p:cNvSpPr>
          <p:nvPr>
            <p:ph type="body" idx="1"/>
          </p:nvPr>
        </p:nvSpPr>
        <p:spPr>
          <a:xfrm>
            <a:off x="391823" y="4090650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2"/>
          </p:nvPr>
        </p:nvSpPr>
        <p:spPr>
          <a:xfrm>
            <a:off x="2196751" y="4095234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body" idx="3"/>
          </p:nvPr>
        </p:nvSpPr>
        <p:spPr>
          <a:xfrm>
            <a:off x="4053308" y="4090650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body" idx="4"/>
          </p:nvPr>
        </p:nvSpPr>
        <p:spPr>
          <a:xfrm>
            <a:off x="5843479" y="4102719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body" idx="5"/>
          </p:nvPr>
        </p:nvSpPr>
        <p:spPr>
          <a:xfrm>
            <a:off x="7633650" y="4102719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"/>
          <p:cNvSpPr/>
          <p:nvPr/>
        </p:nvSpPr>
        <p:spPr>
          <a:xfrm rot="-10074978">
            <a:off x="2315689" y="813594"/>
            <a:ext cx="4849570" cy="3025073"/>
          </a:xfrm>
          <a:custGeom>
            <a:avLst/>
            <a:gdLst/>
            <a:ahLst/>
            <a:cxnLst/>
            <a:rect l="l" t="t" r="r" b="b"/>
            <a:pathLst>
              <a:path w="2427033" h="2156846" extrusionOk="0">
                <a:moveTo>
                  <a:pt x="98268" y="581362"/>
                </a:moveTo>
                <a:cubicBezTo>
                  <a:pt x="345518" y="231607"/>
                  <a:pt x="1543331" y="-99159"/>
                  <a:pt x="1962128" y="27664"/>
                </a:cubicBezTo>
                <a:cubicBezTo>
                  <a:pt x="2380925" y="154487"/>
                  <a:pt x="2540712" y="522042"/>
                  <a:pt x="2342486" y="1265564"/>
                </a:cubicBezTo>
                <a:cubicBezTo>
                  <a:pt x="2112287" y="2053847"/>
                  <a:pt x="852662" y="2240229"/>
                  <a:pt x="478626" y="2126195"/>
                </a:cubicBezTo>
                <a:cubicBezTo>
                  <a:pt x="104590" y="2012161"/>
                  <a:pt x="-148982" y="931117"/>
                  <a:pt x="98268" y="581362"/>
                </a:cubicBezTo>
                <a:close/>
              </a:path>
            </a:pathLst>
          </a:custGeom>
          <a:solidFill>
            <a:srgbClr val="3DA8AA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2"/>
              <a:buFont typeface="Arial"/>
              <a:buNone/>
            </a:pPr>
            <a:endParaRPr sz="1022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body" idx="1"/>
          </p:nvPr>
        </p:nvSpPr>
        <p:spPr>
          <a:xfrm>
            <a:off x="1195754" y="1815666"/>
            <a:ext cx="6752492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3055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330"/>
              <a:buFont typeface="Century Gothic"/>
              <a:buChar char="–"/>
              <a:defRPr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–"/>
              <a:defRPr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Char char="–"/>
              <a:defRPr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–"/>
              <a:defRPr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7"/>
          <p:cNvSpPr/>
          <p:nvPr/>
        </p:nvSpPr>
        <p:spPr>
          <a:xfrm>
            <a:off x="-280232" y="4353948"/>
            <a:ext cx="9704463" cy="1512168"/>
          </a:xfrm>
          <a:custGeom>
            <a:avLst/>
            <a:gdLst/>
            <a:ahLst/>
            <a:cxnLst/>
            <a:rect l="l" t="t" r="r" b="b"/>
            <a:pathLst>
              <a:path w="2942923" h="1265431" extrusionOk="0">
                <a:moveTo>
                  <a:pt x="645" y="280718"/>
                </a:moveTo>
                <a:cubicBezTo>
                  <a:pt x="645" y="168037"/>
                  <a:pt x="-14198" y="0"/>
                  <a:pt x="98483" y="0"/>
                </a:cubicBezTo>
                <a:cubicBezTo>
                  <a:pt x="850564" y="0"/>
                  <a:pt x="2257473" y="224175"/>
                  <a:pt x="2938762" y="283168"/>
                </a:cubicBezTo>
                <a:cubicBezTo>
                  <a:pt x="2945255" y="306766"/>
                  <a:pt x="2942211" y="232930"/>
                  <a:pt x="2942211" y="345611"/>
                </a:cubicBezTo>
                <a:cubicBezTo>
                  <a:pt x="2944177" y="578309"/>
                  <a:pt x="2798660" y="828706"/>
                  <a:pt x="2800626" y="1061404"/>
                </a:cubicBezTo>
                <a:cubicBezTo>
                  <a:pt x="2800626" y="1174085"/>
                  <a:pt x="2709280" y="1265431"/>
                  <a:pt x="2596599" y="1265431"/>
                </a:cubicBezTo>
                <a:lnTo>
                  <a:pt x="340357" y="1265431"/>
                </a:lnTo>
                <a:cubicBezTo>
                  <a:pt x="227676" y="1265431"/>
                  <a:pt x="136330" y="1174085"/>
                  <a:pt x="136330" y="1061404"/>
                </a:cubicBezTo>
                <a:lnTo>
                  <a:pt x="645" y="280718"/>
                </a:lnTo>
                <a:close/>
              </a:path>
            </a:pathLst>
          </a:custGeom>
          <a:solidFill>
            <a:srgbClr val="B1DCDE">
              <a:alpha val="7058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7"/>
          <p:cNvSpPr/>
          <p:nvPr/>
        </p:nvSpPr>
        <p:spPr>
          <a:xfrm rot="10800000" flipH="1">
            <a:off x="-745514" y="-1262676"/>
            <a:ext cx="10595260" cy="2299881"/>
          </a:xfrm>
          <a:prstGeom prst="ellipse">
            <a:avLst/>
          </a:prstGeom>
          <a:solidFill>
            <a:srgbClr val="2A84AA">
              <a:alpha val="70588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5" name="Google Shape;65;p17"/>
          <p:cNvSpPr/>
          <p:nvPr/>
        </p:nvSpPr>
        <p:spPr>
          <a:xfrm rot="-10074978">
            <a:off x="8320693" y="4430479"/>
            <a:ext cx="744763" cy="460121"/>
          </a:xfrm>
          <a:custGeom>
            <a:avLst/>
            <a:gdLst/>
            <a:ahLst/>
            <a:cxnLst/>
            <a:rect l="l" t="t" r="r" b="b"/>
            <a:pathLst>
              <a:path w="2427033" h="2156846" extrusionOk="0">
                <a:moveTo>
                  <a:pt x="98268" y="581362"/>
                </a:moveTo>
                <a:cubicBezTo>
                  <a:pt x="345518" y="231607"/>
                  <a:pt x="1543331" y="-99159"/>
                  <a:pt x="1962128" y="27664"/>
                </a:cubicBezTo>
                <a:cubicBezTo>
                  <a:pt x="2380925" y="154487"/>
                  <a:pt x="2540712" y="522042"/>
                  <a:pt x="2342486" y="1265564"/>
                </a:cubicBezTo>
                <a:cubicBezTo>
                  <a:pt x="2112287" y="2053847"/>
                  <a:pt x="852662" y="2240229"/>
                  <a:pt x="478626" y="2126195"/>
                </a:cubicBezTo>
                <a:cubicBezTo>
                  <a:pt x="104590" y="2012161"/>
                  <a:pt x="-148982" y="931117"/>
                  <a:pt x="98268" y="581362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2"/>
              <a:buFont typeface="Arial"/>
              <a:buNone/>
            </a:pPr>
            <a:endParaRPr sz="1022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7"/>
          <p:cNvSpPr txBox="1"/>
          <p:nvPr/>
        </p:nvSpPr>
        <p:spPr>
          <a:xfrm>
            <a:off x="8427198" y="4515966"/>
            <a:ext cx="5317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9"/>
          <p:cNvSpPr/>
          <p:nvPr/>
        </p:nvSpPr>
        <p:spPr>
          <a:xfrm rot="-10074978">
            <a:off x="2315689" y="813594"/>
            <a:ext cx="4849570" cy="3025073"/>
          </a:xfrm>
          <a:custGeom>
            <a:avLst/>
            <a:gdLst/>
            <a:ahLst/>
            <a:cxnLst/>
            <a:rect l="l" t="t" r="r" b="b"/>
            <a:pathLst>
              <a:path w="2427033" h="2156846" extrusionOk="0">
                <a:moveTo>
                  <a:pt x="98268" y="581362"/>
                </a:moveTo>
                <a:cubicBezTo>
                  <a:pt x="345518" y="231607"/>
                  <a:pt x="1543331" y="-99159"/>
                  <a:pt x="1962128" y="27664"/>
                </a:cubicBezTo>
                <a:cubicBezTo>
                  <a:pt x="2380925" y="154487"/>
                  <a:pt x="2540712" y="522042"/>
                  <a:pt x="2342486" y="1265564"/>
                </a:cubicBezTo>
                <a:cubicBezTo>
                  <a:pt x="2112287" y="2053847"/>
                  <a:pt x="852662" y="2240229"/>
                  <a:pt x="478626" y="2126195"/>
                </a:cubicBezTo>
                <a:cubicBezTo>
                  <a:pt x="104590" y="2012161"/>
                  <a:pt x="-148982" y="931117"/>
                  <a:pt x="98268" y="581362"/>
                </a:cubicBezTo>
                <a:close/>
              </a:path>
            </a:pathLst>
          </a:custGeom>
          <a:solidFill>
            <a:srgbClr val="FFC000">
              <a:alpha val="564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2"/>
              <a:buFont typeface="Arial"/>
              <a:buNone/>
            </a:pPr>
            <a:endParaRPr sz="1022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>
            <a:spLocks noGrp="1"/>
          </p:cNvSpPr>
          <p:nvPr>
            <p:ph type="body" idx="1"/>
          </p:nvPr>
        </p:nvSpPr>
        <p:spPr>
          <a:xfrm>
            <a:off x="1195754" y="1815666"/>
            <a:ext cx="6752492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3055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330"/>
              <a:buFont typeface="Century Gothic"/>
              <a:buChar char="–"/>
              <a:defRPr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–"/>
              <a:defRPr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Char char="–"/>
              <a:defRPr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–"/>
              <a:defRPr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21"/>
          <p:cNvSpPr/>
          <p:nvPr/>
        </p:nvSpPr>
        <p:spPr>
          <a:xfrm>
            <a:off x="-280232" y="4353948"/>
            <a:ext cx="9704463" cy="1512168"/>
          </a:xfrm>
          <a:custGeom>
            <a:avLst/>
            <a:gdLst/>
            <a:ahLst/>
            <a:cxnLst/>
            <a:rect l="l" t="t" r="r" b="b"/>
            <a:pathLst>
              <a:path w="2942923" h="1265431" extrusionOk="0">
                <a:moveTo>
                  <a:pt x="645" y="280718"/>
                </a:moveTo>
                <a:cubicBezTo>
                  <a:pt x="645" y="168037"/>
                  <a:pt x="-14198" y="0"/>
                  <a:pt x="98483" y="0"/>
                </a:cubicBezTo>
                <a:cubicBezTo>
                  <a:pt x="850564" y="0"/>
                  <a:pt x="2257473" y="224175"/>
                  <a:pt x="2938762" y="283168"/>
                </a:cubicBezTo>
                <a:cubicBezTo>
                  <a:pt x="2945255" y="306766"/>
                  <a:pt x="2942211" y="232930"/>
                  <a:pt x="2942211" y="345611"/>
                </a:cubicBezTo>
                <a:cubicBezTo>
                  <a:pt x="2944177" y="578309"/>
                  <a:pt x="2798660" y="828706"/>
                  <a:pt x="2800626" y="1061404"/>
                </a:cubicBezTo>
                <a:cubicBezTo>
                  <a:pt x="2800626" y="1174085"/>
                  <a:pt x="2709280" y="1265431"/>
                  <a:pt x="2596599" y="1265431"/>
                </a:cubicBezTo>
                <a:lnTo>
                  <a:pt x="340357" y="1265431"/>
                </a:lnTo>
                <a:cubicBezTo>
                  <a:pt x="227676" y="1265431"/>
                  <a:pt x="136330" y="1174085"/>
                  <a:pt x="136330" y="1061404"/>
                </a:cubicBezTo>
                <a:lnTo>
                  <a:pt x="645" y="280718"/>
                </a:lnTo>
                <a:close/>
              </a:path>
            </a:pathLst>
          </a:custGeom>
          <a:solidFill>
            <a:srgbClr val="FFC000">
              <a:alpha val="7058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1"/>
          <p:cNvSpPr/>
          <p:nvPr/>
        </p:nvSpPr>
        <p:spPr>
          <a:xfrm rot="10800000" flipH="1">
            <a:off x="-745514" y="-1262676"/>
            <a:ext cx="10595260" cy="2299881"/>
          </a:xfrm>
          <a:prstGeom prst="ellipse">
            <a:avLst/>
          </a:prstGeom>
          <a:solidFill>
            <a:srgbClr val="2A84AA">
              <a:alpha val="70588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4" name="Google Shape;84;p21"/>
          <p:cNvSpPr/>
          <p:nvPr/>
        </p:nvSpPr>
        <p:spPr>
          <a:xfrm rot="-10074978">
            <a:off x="8320693" y="4430479"/>
            <a:ext cx="744763" cy="460121"/>
          </a:xfrm>
          <a:custGeom>
            <a:avLst/>
            <a:gdLst/>
            <a:ahLst/>
            <a:cxnLst/>
            <a:rect l="l" t="t" r="r" b="b"/>
            <a:pathLst>
              <a:path w="2427033" h="2156846" extrusionOk="0">
                <a:moveTo>
                  <a:pt x="98268" y="581362"/>
                </a:moveTo>
                <a:cubicBezTo>
                  <a:pt x="345518" y="231607"/>
                  <a:pt x="1543331" y="-99159"/>
                  <a:pt x="1962128" y="27664"/>
                </a:cubicBezTo>
                <a:cubicBezTo>
                  <a:pt x="2380925" y="154487"/>
                  <a:pt x="2540712" y="522042"/>
                  <a:pt x="2342486" y="1265564"/>
                </a:cubicBezTo>
                <a:cubicBezTo>
                  <a:pt x="2112287" y="2053847"/>
                  <a:pt x="852662" y="2240229"/>
                  <a:pt x="478626" y="2126195"/>
                </a:cubicBezTo>
                <a:cubicBezTo>
                  <a:pt x="104590" y="2012161"/>
                  <a:pt x="-148982" y="931117"/>
                  <a:pt x="98268" y="581362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2"/>
              <a:buFont typeface="Arial"/>
              <a:buNone/>
            </a:pPr>
            <a:endParaRPr sz="1022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1"/>
          <p:cNvSpPr txBox="1"/>
          <p:nvPr/>
        </p:nvSpPr>
        <p:spPr>
          <a:xfrm>
            <a:off x="8427198" y="4515966"/>
            <a:ext cx="5317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/>
          <p:nvPr/>
        </p:nvSpPr>
        <p:spPr>
          <a:xfrm rot="-10074978">
            <a:off x="2315689" y="813594"/>
            <a:ext cx="4849570" cy="3025073"/>
          </a:xfrm>
          <a:custGeom>
            <a:avLst/>
            <a:gdLst/>
            <a:ahLst/>
            <a:cxnLst/>
            <a:rect l="l" t="t" r="r" b="b"/>
            <a:pathLst>
              <a:path w="2427033" h="2156846" extrusionOk="0">
                <a:moveTo>
                  <a:pt x="98268" y="581362"/>
                </a:moveTo>
                <a:cubicBezTo>
                  <a:pt x="345518" y="231607"/>
                  <a:pt x="1543331" y="-99159"/>
                  <a:pt x="1962128" y="27664"/>
                </a:cubicBezTo>
                <a:cubicBezTo>
                  <a:pt x="2380925" y="154487"/>
                  <a:pt x="2540712" y="522042"/>
                  <a:pt x="2342486" y="1265564"/>
                </a:cubicBezTo>
                <a:cubicBezTo>
                  <a:pt x="2112287" y="2053847"/>
                  <a:pt x="852662" y="2240229"/>
                  <a:pt x="478626" y="2126195"/>
                </a:cubicBezTo>
                <a:cubicBezTo>
                  <a:pt x="104590" y="2012161"/>
                  <a:pt x="-148982" y="931117"/>
                  <a:pt x="98268" y="581362"/>
                </a:cubicBezTo>
                <a:close/>
              </a:path>
            </a:pathLst>
          </a:custGeom>
          <a:solidFill>
            <a:srgbClr val="EE777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2"/>
              <a:buFont typeface="Arial"/>
              <a:buNone/>
            </a:pPr>
            <a:endParaRPr sz="1022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 txBox="1">
            <a:spLocks noGrp="1"/>
          </p:cNvSpPr>
          <p:nvPr>
            <p:ph type="body" idx="1"/>
          </p:nvPr>
        </p:nvSpPr>
        <p:spPr>
          <a:xfrm>
            <a:off x="1195754" y="1815666"/>
            <a:ext cx="6752492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3055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330"/>
              <a:buFont typeface="Century Gothic"/>
              <a:buChar char="–"/>
              <a:defRPr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–"/>
              <a:defRPr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Char char="–"/>
              <a:defRPr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–"/>
              <a:defRPr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25"/>
          <p:cNvSpPr/>
          <p:nvPr/>
        </p:nvSpPr>
        <p:spPr>
          <a:xfrm>
            <a:off x="-280232" y="4353948"/>
            <a:ext cx="9704463" cy="1512168"/>
          </a:xfrm>
          <a:custGeom>
            <a:avLst/>
            <a:gdLst/>
            <a:ahLst/>
            <a:cxnLst/>
            <a:rect l="l" t="t" r="r" b="b"/>
            <a:pathLst>
              <a:path w="2942923" h="1265431" extrusionOk="0">
                <a:moveTo>
                  <a:pt x="645" y="280718"/>
                </a:moveTo>
                <a:cubicBezTo>
                  <a:pt x="645" y="168037"/>
                  <a:pt x="-14198" y="0"/>
                  <a:pt x="98483" y="0"/>
                </a:cubicBezTo>
                <a:cubicBezTo>
                  <a:pt x="850564" y="0"/>
                  <a:pt x="2257473" y="224175"/>
                  <a:pt x="2938762" y="283168"/>
                </a:cubicBezTo>
                <a:cubicBezTo>
                  <a:pt x="2945255" y="306766"/>
                  <a:pt x="2942211" y="232930"/>
                  <a:pt x="2942211" y="345611"/>
                </a:cubicBezTo>
                <a:cubicBezTo>
                  <a:pt x="2944177" y="578309"/>
                  <a:pt x="2798660" y="828706"/>
                  <a:pt x="2800626" y="1061404"/>
                </a:cubicBezTo>
                <a:cubicBezTo>
                  <a:pt x="2800626" y="1174085"/>
                  <a:pt x="2709280" y="1265431"/>
                  <a:pt x="2596599" y="1265431"/>
                </a:cubicBezTo>
                <a:lnTo>
                  <a:pt x="340357" y="1265431"/>
                </a:lnTo>
                <a:cubicBezTo>
                  <a:pt x="227676" y="1265431"/>
                  <a:pt x="136330" y="1174085"/>
                  <a:pt x="136330" y="1061404"/>
                </a:cubicBezTo>
                <a:lnTo>
                  <a:pt x="645" y="280718"/>
                </a:lnTo>
                <a:close/>
              </a:path>
            </a:pathLst>
          </a:custGeom>
          <a:solidFill>
            <a:srgbClr val="E53F46">
              <a:alpha val="7058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5"/>
          <p:cNvSpPr/>
          <p:nvPr/>
        </p:nvSpPr>
        <p:spPr>
          <a:xfrm rot="10800000" flipH="1">
            <a:off x="-745514" y="-1262676"/>
            <a:ext cx="10595260" cy="2299881"/>
          </a:xfrm>
          <a:prstGeom prst="ellipse">
            <a:avLst/>
          </a:prstGeom>
          <a:solidFill>
            <a:srgbClr val="2A84AA">
              <a:alpha val="70588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6" name="Google Shape;106;p25"/>
          <p:cNvSpPr/>
          <p:nvPr/>
        </p:nvSpPr>
        <p:spPr>
          <a:xfrm rot="-10074978">
            <a:off x="8320693" y="4430479"/>
            <a:ext cx="744763" cy="460121"/>
          </a:xfrm>
          <a:custGeom>
            <a:avLst/>
            <a:gdLst/>
            <a:ahLst/>
            <a:cxnLst/>
            <a:rect l="l" t="t" r="r" b="b"/>
            <a:pathLst>
              <a:path w="2427033" h="2156846" extrusionOk="0">
                <a:moveTo>
                  <a:pt x="98268" y="581362"/>
                </a:moveTo>
                <a:cubicBezTo>
                  <a:pt x="345518" y="231607"/>
                  <a:pt x="1543331" y="-99159"/>
                  <a:pt x="1962128" y="27664"/>
                </a:cubicBezTo>
                <a:cubicBezTo>
                  <a:pt x="2380925" y="154487"/>
                  <a:pt x="2540712" y="522042"/>
                  <a:pt x="2342486" y="1265564"/>
                </a:cubicBezTo>
                <a:cubicBezTo>
                  <a:pt x="2112287" y="2053847"/>
                  <a:pt x="852662" y="2240229"/>
                  <a:pt x="478626" y="2126195"/>
                </a:cubicBezTo>
                <a:cubicBezTo>
                  <a:pt x="104590" y="2012161"/>
                  <a:pt x="-148982" y="931117"/>
                  <a:pt x="98268" y="581362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2"/>
              <a:buFont typeface="Arial"/>
              <a:buNone/>
            </a:pPr>
            <a:endParaRPr sz="1022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5"/>
          <p:cNvSpPr txBox="1"/>
          <p:nvPr/>
        </p:nvSpPr>
        <p:spPr>
          <a:xfrm>
            <a:off x="8427198" y="4515966"/>
            <a:ext cx="5317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/>
          <p:nvPr/>
        </p:nvSpPr>
        <p:spPr>
          <a:xfrm rot="-10074978">
            <a:off x="2315689" y="813594"/>
            <a:ext cx="4849570" cy="3025073"/>
          </a:xfrm>
          <a:custGeom>
            <a:avLst/>
            <a:gdLst/>
            <a:ahLst/>
            <a:cxnLst/>
            <a:rect l="l" t="t" r="r" b="b"/>
            <a:pathLst>
              <a:path w="2427033" h="2156846" extrusionOk="0">
                <a:moveTo>
                  <a:pt x="98268" y="581362"/>
                </a:moveTo>
                <a:cubicBezTo>
                  <a:pt x="345518" y="231607"/>
                  <a:pt x="1543331" y="-99159"/>
                  <a:pt x="1962128" y="27664"/>
                </a:cubicBezTo>
                <a:cubicBezTo>
                  <a:pt x="2380925" y="154487"/>
                  <a:pt x="2540712" y="522042"/>
                  <a:pt x="2342486" y="1265564"/>
                </a:cubicBezTo>
                <a:cubicBezTo>
                  <a:pt x="2112287" y="2053847"/>
                  <a:pt x="852662" y="2240229"/>
                  <a:pt x="478626" y="2126195"/>
                </a:cubicBezTo>
                <a:cubicBezTo>
                  <a:pt x="104590" y="2012161"/>
                  <a:pt x="-148982" y="931117"/>
                  <a:pt x="98268" y="581362"/>
                </a:cubicBezTo>
                <a:close/>
              </a:path>
            </a:pathLst>
          </a:custGeom>
          <a:solidFill>
            <a:srgbClr val="B6E1C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2"/>
              <a:buFont typeface="Arial"/>
              <a:buNone/>
            </a:pPr>
            <a:endParaRPr sz="1022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9"/>
          <p:cNvSpPr txBox="1">
            <a:spLocks noGrp="1"/>
          </p:cNvSpPr>
          <p:nvPr>
            <p:ph type="body" idx="1"/>
          </p:nvPr>
        </p:nvSpPr>
        <p:spPr>
          <a:xfrm>
            <a:off x="1195754" y="1815666"/>
            <a:ext cx="6752492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•"/>
              <a:defRPr sz="2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3055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330"/>
              <a:buFont typeface="Century Gothic"/>
              <a:buChar char="–"/>
              <a:defRPr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–"/>
              <a:defRPr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Char char="–"/>
              <a:defRPr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–"/>
              <a:defRPr sz="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29"/>
          <p:cNvSpPr/>
          <p:nvPr/>
        </p:nvSpPr>
        <p:spPr>
          <a:xfrm>
            <a:off x="-280232" y="4353948"/>
            <a:ext cx="9704463" cy="1512168"/>
          </a:xfrm>
          <a:custGeom>
            <a:avLst/>
            <a:gdLst/>
            <a:ahLst/>
            <a:cxnLst/>
            <a:rect l="l" t="t" r="r" b="b"/>
            <a:pathLst>
              <a:path w="2942923" h="1265431" extrusionOk="0">
                <a:moveTo>
                  <a:pt x="645" y="280718"/>
                </a:moveTo>
                <a:cubicBezTo>
                  <a:pt x="645" y="168037"/>
                  <a:pt x="-14198" y="0"/>
                  <a:pt x="98483" y="0"/>
                </a:cubicBezTo>
                <a:cubicBezTo>
                  <a:pt x="850564" y="0"/>
                  <a:pt x="2257473" y="224175"/>
                  <a:pt x="2938762" y="283168"/>
                </a:cubicBezTo>
                <a:cubicBezTo>
                  <a:pt x="2945255" y="306766"/>
                  <a:pt x="2942211" y="232930"/>
                  <a:pt x="2942211" y="345611"/>
                </a:cubicBezTo>
                <a:cubicBezTo>
                  <a:pt x="2944177" y="578309"/>
                  <a:pt x="2798660" y="828706"/>
                  <a:pt x="2800626" y="1061404"/>
                </a:cubicBezTo>
                <a:cubicBezTo>
                  <a:pt x="2800626" y="1174085"/>
                  <a:pt x="2709280" y="1265431"/>
                  <a:pt x="2596599" y="1265431"/>
                </a:cubicBezTo>
                <a:lnTo>
                  <a:pt x="340357" y="1265431"/>
                </a:lnTo>
                <a:cubicBezTo>
                  <a:pt x="227676" y="1265431"/>
                  <a:pt x="136330" y="1174085"/>
                  <a:pt x="136330" y="1061404"/>
                </a:cubicBezTo>
                <a:lnTo>
                  <a:pt x="645" y="280718"/>
                </a:lnTo>
                <a:close/>
              </a:path>
            </a:pathLst>
          </a:custGeom>
          <a:solidFill>
            <a:srgbClr val="98D4A6">
              <a:alpha val="7058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9"/>
          <p:cNvSpPr/>
          <p:nvPr/>
        </p:nvSpPr>
        <p:spPr>
          <a:xfrm rot="10800000" flipH="1">
            <a:off x="-745514" y="-1262676"/>
            <a:ext cx="10595260" cy="2299881"/>
          </a:xfrm>
          <a:prstGeom prst="ellipse">
            <a:avLst/>
          </a:prstGeom>
          <a:solidFill>
            <a:srgbClr val="2A84AA">
              <a:alpha val="70588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5" name="Google Shape;125;p29"/>
          <p:cNvSpPr/>
          <p:nvPr/>
        </p:nvSpPr>
        <p:spPr>
          <a:xfrm rot="-10074978">
            <a:off x="8320693" y="4430479"/>
            <a:ext cx="744763" cy="460121"/>
          </a:xfrm>
          <a:custGeom>
            <a:avLst/>
            <a:gdLst/>
            <a:ahLst/>
            <a:cxnLst/>
            <a:rect l="l" t="t" r="r" b="b"/>
            <a:pathLst>
              <a:path w="2427033" h="2156846" extrusionOk="0">
                <a:moveTo>
                  <a:pt x="98268" y="581362"/>
                </a:moveTo>
                <a:cubicBezTo>
                  <a:pt x="345518" y="231607"/>
                  <a:pt x="1543331" y="-99159"/>
                  <a:pt x="1962128" y="27664"/>
                </a:cubicBezTo>
                <a:cubicBezTo>
                  <a:pt x="2380925" y="154487"/>
                  <a:pt x="2540712" y="522042"/>
                  <a:pt x="2342486" y="1265564"/>
                </a:cubicBezTo>
                <a:cubicBezTo>
                  <a:pt x="2112287" y="2053847"/>
                  <a:pt x="852662" y="2240229"/>
                  <a:pt x="478626" y="2126195"/>
                </a:cubicBezTo>
                <a:cubicBezTo>
                  <a:pt x="104590" y="2012161"/>
                  <a:pt x="-148982" y="931117"/>
                  <a:pt x="98268" y="581362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2"/>
              <a:buFont typeface="Arial"/>
              <a:buNone/>
            </a:pPr>
            <a:endParaRPr sz="1022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9"/>
          <p:cNvSpPr txBox="1"/>
          <p:nvPr/>
        </p:nvSpPr>
        <p:spPr>
          <a:xfrm>
            <a:off x="8427198" y="4515966"/>
            <a:ext cx="531751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"/>
          <p:cNvSpPr txBox="1">
            <a:spLocks noGrp="1"/>
          </p:cNvSpPr>
          <p:nvPr>
            <p:ph type="body" idx="1"/>
          </p:nvPr>
        </p:nvSpPr>
        <p:spPr>
          <a:xfrm>
            <a:off x="1849482" y="2395518"/>
            <a:ext cx="7036200" cy="4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fr-FR"/>
              <a:t>Journée d’étude ECAEST</a:t>
            </a:r>
            <a:endParaRPr/>
          </a:p>
        </p:txBody>
      </p:sp>
      <p:sp>
        <p:nvSpPr>
          <p:cNvPr id="154" name="Google Shape;154;p1"/>
          <p:cNvSpPr txBox="1">
            <a:spLocks noGrp="1"/>
          </p:cNvSpPr>
          <p:nvPr>
            <p:ph type="body" idx="3"/>
          </p:nvPr>
        </p:nvSpPr>
        <p:spPr>
          <a:xfrm>
            <a:off x="1844832" y="3106554"/>
            <a:ext cx="70455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fr-FR"/>
              <a:t>Lundi 20 juin 2022</a:t>
            </a:r>
            <a:endParaRPr/>
          </a:p>
        </p:txBody>
      </p:sp>
      <p:pic>
        <p:nvPicPr>
          <p:cNvPr id="155" name="Google Shape;155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807924" cy="1665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f41f0edd64_1_0"/>
          <p:cNvSpPr txBox="1"/>
          <p:nvPr/>
        </p:nvSpPr>
        <p:spPr>
          <a:xfrm>
            <a:off x="283325" y="522875"/>
            <a:ext cx="8489100" cy="45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431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fr-FR" sz="19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Étudier les catégories de l’espace </a:t>
            </a:r>
            <a:r>
              <a:rPr lang="fr-FR" sz="1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telles qu’elles sont représentées et négociées, pratiquées  dans l’expérience sociale et les interactions didactiques et d’entretien (Mondada, 2005).</a:t>
            </a:r>
            <a:endParaRPr sz="1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431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fr-FR" sz="19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Mettre en évidence les pratiques didactiques </a:t>
            </a:r>
            <a:r>
              <a:rPr lang="fr-FR" sz="1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(supports, activités, étayage) articulant acquisitions de l’écrit et travail sur la cognition spatiale</a:t>
            </a:r>
            <a:endParaRPr sz="1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431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fr-FR" sz="19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À partir d’une « sémiologie des pratiques »</a:t>
            </a:r>
            <a:r>
              <a:rPr lang="fr-FR" sz="1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(Jewitt &amp; Kress, 2003, Kerbrat-Orecchioni, 2005) appréhendant les échanges multimodaux situés et la mise en forme et le maniement de documents « composites » (Bautier &amp; al., 2014) que constituent les supports pédagogiques</a:t>
            </a:r>
            <a:endParaRPr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Google Shape;230;gf41f0edd64_1_0"/>
          <p:cNvSpPr txBox="1">
            <a:spLocks noGrp="1"/>
          </p:cNvSpPr>
          <p:nvPr>
            <p:ph type="title"/>
          </p:nvPr>
        </p:nvSpPr>
        <p:spPr>
          <a:xfrm>
            <a:off x="1027350" y="131051"/>
            <a:ext cx="67524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Le projet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2"/>
          <p:cNvSpPr txBox="1">
            <a:spLocks noGrp="1"/>
          </p:cNvSpPr>
          <p:nvPr>
            <p:ph type="title"/>
          </p:nvPr>
        </p:nvSpPr>
        <p:spPr>
          <a:xfrm>
            <a:off x="1049147" y="87474"/>
            <a:ext cx="6752492" cy="391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L’équipe</a:t>
            </a:r>
            <a:endParaRPr/>
          </a:p>
        </p:txBody>
      </p:sp>
      <p:sp>
        <p:nvSpPr>
          <p:cNvPr id="236" name="Google Shape;236;p42"/>
          <p:cNvSpPr txBox="1">
            <a:spLocks noGrp="1"/>
          </p:cNvSpPr>
          <p:nvPr>
            <p:ph type="body" idx="1"/>
          </p:nvPr>
        </p:nvSpPr>
        <p:spPr>
          <a:xfrm>
            <a:off x="205947" y="929244"/>
            <a:ext cx="8732100" cy="34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280670" algn="l" rtl="0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fr-FR" sz="2200" b="1"/>
              <a:t>équipe mixte </a:t>
            </a:r>
            <a:r>
              <a:rPr lang="fr-FR" sz="2200"/>
              <a:t>: </a:t>
            </a:r>
            <a:endParaRPr/>
          </a:p>
          <a:p>
            <a:pPr marL="405130" lvl="0" indent="-342900" algn="l" rtl="0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entury Gothic"/>
              <a:buChar char="→"/>
            </a:pPr>
            <a:r>
              <a:rPr lang="fr-FR"/>
              <a:t>professionnels partenaires du projet (Langues Comme une, CIDFF)</a:t>
            </a:r>
            <a:endParaRPr/>
          </a:p>
          <a:p>
            <a:pPr marL="405130" lvl="0" indent="-342900" algn="l" rtl="0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entury Gothic"/>
              <a:buChar char="→"/>
            </a:pPr>
            <a:r>
              <a:rPr lang="fr-FR"/>
              <a:t>Chercheures</a:t>
            </a:r>
            <a:endParaRPr/>
          </a:p>
          <a:p>
            <a:pPr marL="62230" lvl="0" indent="0" algn="l" rtl="0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/>
          </a:p>
          <a:p>
            <a:pPr marL="405130" lvl="0" indent="-342900" algn="l" rtl="0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SzPts val="1500"/>
              <a:buFont typeface="Arial"/>
              <a:buChar char="•"/>
            </a:pPr>
            <a:r>
              <a:rPr lang="fr-FR" sz="2200" b="1"/>
              <a:t>travail d’équipe de manière concertée </a:t>
            </a:r>
            <a:endParaRPr/>
          </a:p>
          <a:p>
            <a:pPr marL="405130" lvl="0" indent="-342900" algn="l" rtl="0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entury Gothic"/>
              <a:buChar char="→"/>
            </a:pPr>
            <a:r>
              <a:rPr lang="fr-FR"/>
              <a:t>définition des enjeux de recherche </a:t>
            </a:r>
            <a:endParaRPr/>
          </a:p>
          <a:p>
            <a:pPr marL="405130" lvl="0" indent="-342900" algn="l" rtl="0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SzPts val="1500"/>
              <a:buFont typeface="Century Gothic"/>
              <a:buChar char="→"/>
            </a:pPr>
            <a:r>
              <a:rPr lang="fr-FR"/>
              <a:t>élaboration des données (corpus co-construit)</a:t>
            </a:r>
            <a:endParaRPr/>
          </a:p>
          <a:p>
            <a:pPr marL="405130" lvl="0" indent="-342900" algn="l" rtl="0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SzPts val="1500"/>
              <a:buFont typeface="Century Gothic"/>
              <a:buChar char="→"/>
            </a:pPr>
            <a:r>
              <a:rPr lang="fr-FR"/>
              <a:t>analyse d’extraits en commun</a:t>
            </a:r>
            <a:endParaRPr/>
          </a:p>
          <a:p>
            <a:pPr marL="405130" lvl="0" indent="-342900" algn="l" rtl="0">
              <a:lnSpc>
                <a:spcPct val="100000"/>
              </a:lnSpc>
              <a:spcBef>
                <a:spcPts val="496"/>
              </a:spcBef>
              <a:spcAft>
                <a:spcPts val="0"/>
              </a:spcAft>
              <a:buSzPts val="1500"/>
              <a:buFont typeface="Century Gothic"/>
              <a:buChar char="→"/>
            </a:pPr>
            <a:r>
              <a:rPr lang="fr-FR"/>
              <a:t>diffusion des résultats (publications en cours)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"/>
          <p:cNvSpPr txBox="1">
            <a:spLocks noGrp="1"/>
          </p:cNvSpPr>
          <p:nvPr>
            <p:ph type="ctrTitle"/>
          </p:nvPr>
        </p:nvSpPr>
        <p:spPr>
          <a:xfrm>
            <a:off x="1315023" y="142912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mfortaa"/>
              <a:buNone/>
            </a:pPr>
            <a:r>
              <a:rPr lang="fr-FR"/>
              <a:t>Les données</a:t>
            </a:r>
            <a:endParaRPr/>
          </a:p>
        </p:txBody>
      </p:sp>
      <p:sp>
        <p:nvSpPr>
          <p:cNvPr id="242" name="Google Shape;242;p8"/>
          <p:cNvSpPr txBox="1">
            <a:spLocks noGrp="1"/>
          </p:cNvSpPr>
          <p:nvPr>
            <p:ph type="body" idx="1"/>
          </p:nvPr>
        </p:nvSpPr>
        <p:spPr>
          <a:xfrm>
            <a:off x="111825" y="4102725"/>
            <a:ext cx="20850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600"/>
              <a:t>L’alphabétisation</a:t>
            </a:r>
            <a:endParaRPr sz="1600"/>
          </a:p>
        </p:txBody>
      </p:sp>
      <p:sp>
        <p:nvSpPr>
          <p:cNvPr id="243" name="Google Shape;243;p8"/>
          <p:cNvSpPr txBox="1">
            <a:spLocks noGrp="1"/>
          </p:cNvSpPr>
          <p:nvPr>
            <p:ph type="body" idx="2"/>
          </p:nvPr>
        </p:nvSpPr>
        <p:spPr>
          <a:xfrm>
            <a:off x="2480076" y="4102722"/>
            <a:ext cx="115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600"/>
              <a:t>Objectifs de la journée</a:t>
            </a:r>
            <a:endParaRPr sz="1600"/>
          </a:p>
        </p:txBody>
      </p:sp>
      <p:sp>
        <p:nvSpPr>
          <p:cNvPr id="244" name="Google Shape;244;p8"/>
          <p:cNvSpPr txBox="1">
            <a:spLocks noGrp="1"/>
          </p:cNvSpPr>
          <p:nvPr>
            <p:ph type="body" idx="3"/>
          </p:nvPr>
        </p:nvSpPr>
        <p:spPr>
          <a:xfrm>
            <a:off x="4053308" y="4090650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600"/>
              <a:t>Le projet, l’équipe</a:t>
            </a:r>
            <a:endParaRPr sz="1600"/>
          </a:p>
        </p:txBody>
      </p:sp>
      <p:sp>
        <p:nvSpPr>
          <p:cNvPr id="245" name="Google Shape;245;p8"/>
          <p:cNvSpPr txBox="1">
            <a:spLocks noGrp="1"/>
          </p:cNvSpPr>
          <p:nvPr>
            <p:ph type="body" idx="4"/>
          </p:nvPr>
        </p:nvSpPr>
        <p:spPr>
          <a:xfrm>
            <a:off x="5821679" y="4076732"/>
            <a:ext cx="115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600"/>
              <a:t>Les données</a:t>
            </a:r>
            <a:endParaRPr sz="1600"/>
          </a:p>
        </p:txBody>
      </p:sp>
      <p:sp>
        <p:nvSpPr>
          <p:cNvPr id="246" name="Google Shape;246;p8"/>
          <p:cNvSpPr txBox="1">
            <a:spLocks noGrp="1"/>
          </p:cNvSpPr>
          <p:nvPr>
            <p:ph type="body" idx="5"/>
          </p:nvPr>
        </p:nvSpPr>
        <p:spPr>
          <a:xfrm>
            <a:off x="7441925" y="3975650"/>
            <a:ext cx="15405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600"/>
              <a:t>Déroulement de la journée</a:t>
            </a:r>
            <a:endParaRPr sz="1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9"/>
          <p:cNvSpPr txBox="1">
            <a:spLocks noGrp="1"/>
          </p:cNvSpPr>
          <p:nvPr>
            <p:ph type="body" idx="1"/>
          </p:nvPr>
        </p:nvSpPr>
        <p:spPr>
          <a:xfrm>
            <a:off x="222425" y="988550"/>
            <a:ext cx="7220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1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40"/>
              <a:buFont typeface="Arial"/>
              <a:buChar char="•"/>
            </a:pPr>
            <a:r>
              <a:rPr lang="fr-FR" sz="1900"/>
              <a:t>Conditions de crise sanitaire </a:t>
            </a:r>
            <a:endParaRPr/>
          </a:p>
          <a:p>
            <a:pPr marL="74295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700"/>
          </a:p>
          <a:p>
            <a:pPr marL="342900" lvl="1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40"/>
              <a:buFont typeface="Arial"/>
              <a:buChar char="•"/>
            </a:pPr>
            <a:r>
              <a:rPr lang="fr-FR" sz="1900"/>
              <a:t>Données  écologiques filmées au printemps 2021</a:t>
            </a:r>
            <a:endParaRPr/>
          </a:p>
          <a:p>
            <a:pPr marL="0" lvl="1" indent="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40"/>
              <a:buNone/>
            </a:pPr>
            <a:r>
              <a:rPr lang="fr-FR" sz="1900"/>
              <a:t>2 situations : Entretiens linguistiques socio-professionnels </a:t>
            </a:r>
            <a:endParaRPr sz="1900"/>
          </a:p>
          <a:p>
            <a:pPr marL="0" lvl="1" indent="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40"/>
              <a:buNone/>
            </a:pPr>
            <a:r>
              <a:rPr lang="fr-FR" sz="1900"/>
              <a:t>et situations de formation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264"/>
              </a:spcBef>
              <a:spcAft>
                <a:spcPts val="0"/>
              </a:spcAft>
              <a:buSzPts val="1800"/>
              <a:buNone/>
            </a:pPr>
            <a:endParaRPr sz="1700"/>
          </a:p>
          <a:p>
            <a:pPr marL="342900" lvl="0" indent="-342900" algn="l" rtl="0">
              <a:lnSpc>
                <a:spcPct val="80000"/>
              </a:lnSpc>
              <a:spcBef>
                <a:spcPts val="264"/>
              </a:spcBef>
              <a:spcAft>
                <a:spcPts val="0"/>
              </a:spcAft>
              <a:buSzPts val="2160"/>
              <a:buChar char="•"/>
            </a:pPr>
            <a:r>
              <a:rPr lang="fr-FR" sz="1900"/>
              <a:t>Entretiens audio avec deux personnes en situation d’alphabétisation</a:t>
            </a:r>
            <a:endParaRPr/>
          </a:p>
          <a:p>
            <a:pPr marL="742950" lvl="1" indent="-187959" algn="l" rtl="0">
              <a:lnSpc>
                <a:spcPct val="80000"/>
              </a:lnSpc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</a:pPr>
            <a:endParaRPr sz="1700"/>
          </a:p>
          <a:p>
            <a:pPr marL="342900" lvl="0" indent="-34290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2160"/>
              <a:buChar char="•"/>
            </a:pPr>
            <a:r>
              <a:rPr lang="fr-FR" sz="1900"/>
              <a:t>Autres données : supports pédagogiques, 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</a:pPr>
            <a:r>
              <a:rPr lang="fr-FR" sz="1900"/>
              <a:t>fiches diagnostiques, productions écrites…</a:t>
            </a:r>
            <a:endParaRPr/>
          </a:p>
          <a:p>
            <a:pPr marL="342900" lvl="0" indent="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SzPts val="1800"/>
              <a:buNone/>
            </a:pPr>
            <a:endParaRPr sz="1700"/>
          </a:p>
          <a:p>
            <a:pPr marL="342900" lvl="0" indent="-342900" algn="l" rtl="0">
              <a:lnSpc>
                <a:spcPct val="80000"/>
              </a:lnSpc>
              <a:spcBef>
                <a:spcPts val="352"/>
              </a:spcBef>
              <a:spcAft>
                <a:spcPts val="0"/>
              </a:spcAft>
              <a:buClr>
                <a:schemeClr val="dk1"/>
              </a:buClr>
              <a:buSzPts val="2160"/>
              <a:buChar char="•"/>
            </a:pPr>
            <a:r>
              <a:rPr lang="fr-FR" sz="1900"/>
              <a:t>Transcriptions et analyses en cours</a:t>
            </a:r>
            <a:endParaRPr sz="19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"/>
          <p:cNvSpPr txBox="1">
            <a:spLocks noGrp="1"/>
          </p:cNvSpPr>
          <p:nvPr>
            <p:ph type="ctrTitle"/>
          </p:nvPr>
        </p:nvSpPr>
        <p:spPr>
          <a:xfrm>
            <a:off x="1315023" y="142912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mfortaa"/>
              <a:buNone/>
            </a:pPr>
            <a:r>
              <a:rPr lang="fr-FR" sz="5000"/>
              <a:t>L’alphabétisation</a:t>
            </a:r>
            <a:endParaRPr sz="5000"/>
          </a:p>
        </p:txBody>
      </p:sp>
      <p:sp>
        <p:nvSpPr>
          <p:cNvPr id="161" name="Google Shape;161;p2"/>
          <p:cNvSpPr txBox="1">
            <a:spLocks noGrp="1"/>
          </p:cNvSpPr>
          <p:nvPr>
            <p:ph type="body" idx="1"/>
          </p:nvPr>
        </p:nvSpPr>
        <p:spPr>
          <a:xfrm>
            <a:off x="0" y="4173028"/>
            <a:ext cx="20347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600"/>
              <a:t>L’alphabétisation</a:t>
            </a:r>
            <a:endParaRPr sz="1600"/>
          </a:p>
        </p:txBody>
      </p:sp>
      <p:sp>
        <p:nvSpPr>
          <p:cNvPr id="162" name="Google Shape;162;p2"/>
          <p:cNvSpPr txBox="1">
            <a:spLocks noGrp="1"/>
          </p:cNvSpPr>
          <p:nvPr>
            <p:ph type="body" idx="2"/>
          </p:nvPr>
        </p:nvSpPr>
        <p:spPr>
          <a:xfrm>
            <a:off x="2196751" y="4095234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600"/>
              <a:t>Objectifs de la journée</a:t>
            </a:r>
            <a:endParaRPr sz="1600"/>
          </a:p>
        </p:txBody>
      </p:sp>
      <p:sp>
        <p:nvSpPr>
          <p:cNvPr id="163" name="Google Shape;163;p2"/>
          <p:cNvSpPr txBox="1">
            <a:spLocks noGrp="1"/>
          </p:cNvSpPr>
          <p:nvPr>
            <p:ph type="body" idx="3"/>
          </p:nvPr>
        </p:nvSpPr>
        <p:spPr>
          <a:xfrm>
            <a:off x="4053308" y="4090650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600"/>
              <a:t>Le projet, l’équipe</a:t>
            </a:r>
            <a:endParaRPr sz="1600"/>
          </a:p>
        </p:txBody>
      </p:sp>
      <p:sp>
        <p:nvSpPr>
          <p:cNvPr id="164" name="Google Shape;164;p2"/>
          <p:cNvSpPr txBox="1">
            <a:spLocks noGrp="1"/>
          </p:cNvSpPr>
          <p:nvPr>
            <p:ph type="body" idx="4"/>
          </p:nvPr>
        </p:nvSpPr>
        <p:spPr>
          <a:xfrm>
            <a:off x="5843479" y="4102719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600"/>
              <a:t>Les données</a:t>
            </a:r>
            <a:endParaRPr sz="1600"/>
          </a:p>
        </p:txBody>
      </p:sp>
      <p:sp>
        <p:nvSpPr>
          <p:cNvPr id="165" name="Google Shape;165;p2"/>
          <p:cNvSpPr txBox="1">
            <a:spLocks noGrp="1"/>
          </p:cNvSpPr>
          <p:nvPr>
            <p:ph type="body" idx="5"/>
          </p:nvPr>
        </p:nvSpPr>
        <p:spPr>
          <a:xfrm>
            <a:off x="7216346" y="4102719"/>
            <a:ext cx="15698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600"/>
              <a:t>Déroulement de la journée</a:t>
            </a:r>
            <a:endParaRPr sz="1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"/>
          <p:cNvSpPr txBox="1">
            <a:spLocks noGrp="1"/>
          </p:cNvSpPr>
          <p:nvPr>
            <p:ph type="body" idx="1"/>
          </p:nvPr>
        </p:nvSpPr>
        <p:spPr>
          <a:xfrm>
            <a:off x="275100" y="1154426"/>
            <a:ext cx="85938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fr-FR"/>
              <a:t>Public peu pris en compte 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-depuis peu dans les formations OFII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-ateliers sociolinguistiques : bénévoles encore peu formés 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fr-FR"/>
              <a:t>Public souvent intégré à des groupes hétérogènes (peu de propositions adaptées)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69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fr-FR"/>
              <a:t>Problématiques de l’alphabétisation encore peu traitée dans le champ de la didactique des langues étrangères</a:t>
            </a:r>
            <a:r>
              <a:rPr lang="fr-FR" sz="1200"/>
              <a:t>[1]</a:t>
            </a:r>
            <a:endParaRPr sz="1200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[1]</a:t>
            </a:r>
            <a:r>
              <a:rPr lang="fr-FR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Voir toutefois Leclère &amp; Le Ferrec (2016), Mendoça Dias (2013), Guernier &amp; Rivière (2012) ou encore Adami (2020).</a:t>
            </a:r>
            <a:endParaRPr sz="2200"/>
          </a:p>
        </p:txBody>
      </p:sp>
      <p:sp>
        <p:nvSpPr>
          <p:cNvPr id="171" name="Google Shape;171;p3"/>
          <p:cNvSpPr txBox="1">
            <a:spLocks noGrp="1"/>
          </p:cNvSpPr>
          <p:nvPr>
            <p:ph type="title"/>
          </p:nvPr>
        </p:nvSpPr>
        <p:spPr>
          <a:xfrm>
            <a:off x="1049147" y="87474"/>
            <a:ext cx="6752492" cy="391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Pourquoi la thématique de l’alphabétisation 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7206" y="1246398"/>
            <a:ext cx="88296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fr-FR"/>
              <a:t>Personnes non ou faiblement scolarisées dans le pays d’origine</a:t>
            </a:r>
            <a:endParaRPr/>
          </a:p>
          <a:p>
            <a:pPr marL="46990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fr-FR"/>
              <a:t>Personnes non confrontées à l’enseignement d’un code écrit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699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souvent originaires de société de tradition orale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699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FR"/>
              <a:t>un public avec des besoins sociaux langagiers à l’oral (pas seulement à l’écrit)</a:t>
            </a:r>
            <a:endParaRPr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40"/>
          <p:cNvSpPr txBox="1">
            <a:spLocks noGrp="1"/>
          </p:cNvSpPr>
          <p:nvPr>
            <p:ph type="title"/>
          </p:nvPr>
        </p:nvSpPr>
        <p:spPr>
          <a:xfrm>
            <a:off x="1049150" y="-1"/>
            <a:ext cx="6786000" cy="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Le public </a:t>
            </a:r>
            <a:br>
              <a:rPr lang="fr-FR"/>
            </a:br>
            <a:r>
              <a:rPr lang="fr-FR"/>
              <a:t>en situation d’alphabétisation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1"/>
          <p:cNvSpPr txBox="1">
            <a:spLocks noGrp="1"/>
          </p:cNvSpPr>
          <p:nvPr>
            <p:ph type="body" idx="1"/>
          </p:nvPr>
        </p:nvSpPr>
        <p:spPr>
          <a:xfrm>
            <a:off x="128468" y="896608"/>
            <a:ext cx="85938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fr-FR" b="1"/>
              <a:t>La littératie </a:t>
            </a:r>
            <a:r>
              <a:rPr lang="fr-FR"/>
              <a:t>est </a:t>
            </a:r>
            <a:r>
              <a:rPr lang="fr-FR" b="1"/>
              <a:t>un moyen de se déplacer, </a:t>
            </a:r>
            <a:r>
              <a:rPr lang="fr-FR"/>
              <a:t>de se rendre d’un point A à un point B, de s’orienter.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/>
              <a:t>Enjeux de la mobilité : intégration socio-langagière et socioprofessionnelle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/>
              <a:t>déplacements inconnus</a:t>
            </a:r>
            <a:endParaRPr/>
          </a:p>
          <a:p>
            <a:pPr marL="46990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183" name="Google Shape;183;p41"/>
          <p:cNvSpPr txBox="1">
            <a:spLocks noGrp="1"/>
          </p:cNvSpPr>
          <p:nvPr>
            <p:ph type="title"/>
          </p:nvPr>
        </p:nvSpPr>
        <p:spPr>
          <a:xfrm>
            <a:off x="1049147" y="87474"/>
            <a:ext cx="6752492" cy="391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Pourquoi la mobilité (urbaine)</a:t>
            </a:r>
            <a:endParaRPr/>
          </a:p>
        </p:txBody>
      </p:sp>
      <p:pic>
        <p:nvPicPr>
          <p:cNvPr id="184" name="Google Shape;18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4250" y="3792527"/>
            <a:ext cx="969201" cy="121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1639" y="3040566"/>
            <a:ext cx="1142592" cy="1377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85951" y="3477337"/>
            <a:ext cx="857276" cy="1300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51801" y="3613828"/>
            <a:ext cx="800523" cy="118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41"/>
          <p:cNvPicPr preferRelativeResize="0"/>
          <p:nvPr/>
        </p:nvPicPr>
        <p:blipFill rotWithShape="1">
          <a:blip r:embed="rId7">
            <a:alphaModFix/>
          </a:blip>
          <a:srcRect t="22745" b="26471"/>
          <a:stretch/>
        </p:blipFill>
        <p:spPr>
          <a:xfrm>
            <a:off x="5280338" y="2455883"/>
            <a:ext cx="2099630" cy="79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41"/>
          <p:cNvPicPr preferRelativeResize="0"/>
          <p:nvPr/>
        </p:nvPicPr>
        <p:blipFill rotWithShape="1">
          <a:blip r:embed="rId8">
            <a:alphaModFix/>
          </a:blip>
          <a:srcRect l="12500" t="22745" r="8529" b="20746"/>
          <a:stretch/>
        </p:blipFill>
        <p:spPr>
          <a:xfrm>
            <a:off x="622198" y="4485586"/>
            <a:ext cx="969201" cy="520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41"/>
          <p:cNvPicPr preferRelativeResize="0"/>
          <p:nvPr/>
        </p:nvPicPr>
        <p:blipFill rotWithShape="1">
          <a:blip r:embed="rId9">
            <a:alphaModFix/>
          </a:blip>
          <a:srcRect l="8333" t="13555" r="11665" b="9554"/>
          <a:stretch/>
        </p:blipFill>
        <p:spPr>
          <a:xfrm>
            <a:off x="147922" y="3081064"/>
            <a:ext cx="1799131" cy="1296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41"/>
          <p:cNvPicPr preferRelativeResize="0"/>
          <p:nvPr/>
        </p:nvPicPr>
        <p:blipFill rotWithShape="1">
          <a:blip r:embed="rId10">
            <a:alphaModFix/>
          </a:blip>
          <a:srcRect t="34615" r="4168" b="11652"/>
          <a:stretch/>
        </p:blipFill>
        <p:spPr>
          <a:xfrm>
            <a:off x="7443231" y="2201693"/>
            <a:ext cx="1700769" cy="71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41" descr="Une image contenant texte, arbre, extérieur, signe&#10;&#10;Description générée automatiquement"/>
          <p:cNvPicPr preferRelativeResize="0"/>
          <p:nvPr/>
        </p:nvPicPr>
        <p:blipFill rotWithShape="1">
          <a:blip r:embed="rId11">
            <a:alphaModFix/>
          </a:blip>
          <a:srcRect l="9853" t="10186" r="7353" b="19200"/>
          <a:stretch/>
        </p:blipFill>
        <p:spPr>
          <a:xfrm rot="5400000">
            <a:off x="2932027" y="3387579"/>
            <a:ext cx="1338708" cy="857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4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271225" y="3167509"/>
            <a:ext cx="857275" cy="192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"/>
          <p:cNvSpPr txBox="1">
            <a:spLocks noGrp="1"/>
          </p:cNvSpPr>
          <p:nvPr>
            <p:ph type="ctrTitle"/>
          </p:nvPr>
        </p:nvSpPr>
        <p:spPr>
          <a:xfrm>
            <a:off x="1315023" y="142912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mfortaa"/>
              <a:buNone/>
            </a:pPr>
            <a:r>
              <a:rPr lang="fr-FR"/>
              <a:t>Objectifs de la journée d’étude</a:t>
            </a:r>
            <a:endParaRPr/>
          </a:p>
        </p:txBody>
      </p:sp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0" y="4102719"/>
            <a:ext cx="2051222" cy="47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600"/>
              <a:t>L’alphabétisation</a:t>
            </a:r>
            <a:endParaRPr sz="1600"/>
          </a:p>
        </p:txBody>
      </p:sp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2263137" y="3905984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600"/>
              <a:t>Objectifs de la journée</a:t>
            </a:r>
            <a:endParaRPr sz="1600"/>
          </a:p>
        </p:txBody>
      </p:sp>
      <p:sp>
        <p:nvSpPr>
          <p:cNvPr id="201" name="Google Shape;201;p4"/>
          <p:cNvSpPr txBox="1">
            <a:spLocks noGrp="1"/>
          </p:cNvSpPr>
          <p:nvPr>
            <p:ph type="body" idx="3"/>
          </p:nvPr>
        </p:nvSpPr>
        <p:spPr>
          <a:xfrm>
            <a:off x="4053308" y="4090650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600"/>
              <a:t>Le projet, l’équipe</a:t>
            </a:r>
            <a:endParaRPr sz="1600"/>
          </a:p>
        </p:txBody>
      </p:sp>
      <p:sp>
        <p:nvSpPr>
          <p:cNvPr id="202" name="Google Shape;202;p4"/>
          <p:cNvSpPr txBox="1">
            <a:spLocks noGrp="1"/>
          </p:cNvSpPr>
          <p:nvPr>
            <p:ph type="body" idx="4"/>
          </p:nvPr>
        </p:nvSpPr>
        <p:spPr>
          <a:xfrm>
            <a:off x="5843479" y="4102719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600"/>
              <a:t>Les données</a:t>
            </a:r>
            <a:endParaRPr sz="1600"/>
          </a:p>
        </p:txBody>
      </p:sp>
      <p:sp>
        <p:nvSpPr>
          <p:cNvPr id="203" name="Google Shape;203;p4"/>
          <p:cNvSpPr txBox="1">
            <a:spLocks noGrp="1"/>
          </p:cNvSpPr>
          <p:nvPr>
            <p:ph type="body" idx="5"/>
          </p:nvPr>
        </p:nvSpPr>
        <p:spPr>
          <a:xfrm>
            <a:off x="7207920" y="4102719"/>
            <a:ext cx="1578256" cy="699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600"/>
              <a:t>Déroulement de la journée</a:t>
            </a:r>
            <a:endParaRPr sz="1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"/>
          <p:cNvSpPr txBox="1">
            <a:spLocks noGrp="1"/>
          </p:cNvSpPr>
          <p:nvPr>
            <p:ph type="body" idx="1"/>
          </p:nvPr>
        </p:nvSpPr>
        <p:spPr>
          <a:xfrm>
            <a:off x="518983" y="1729946"/>
            <a:ext cx="7883611" cy="2451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fr-FR" sz="2200"/>
              <a:t>Partager l’état de nos recherches, réflexions, à partir des corpus constitués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20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fr-FR" sz="2200"/>
              <a:t>Explorer ensemble les pistes pour accompagner et former les personnes en situation d’alphabétisation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r-FR"/>
              <a:t/>
            </a:r>
            <a:br>
              <a:rPr lang="fr-FR"/>
            </a:b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"/>
          <p:cNvSpPr txBox="1">
            <a:spLocks noGrp="1"/>
          </p:cNvSpPr>
          <p:nvPr>
            <p:ph type="ctrTitle"/>
          </p:nvPr>
        </p:nvSpPr>
        <p:spPr>
          <a:xfrm>
            <a:off x="1315023" y="142912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omfortaa"/>
              <a:buNone/>
            </a:pPr>
            <a:r>
              <a:rPr lang="fr-FR"/>
              <a:t>Le projet,</a:t>
            </a:r>
            <a:br>
              <a:rPr lang="fr-FR"/>
            </a:br>
            <a:r>
              <a:rPr lang="fr-FR"/>
              <a:t>l’équipe</a:t>
            </a:r>
            <a:endParaRPr/>
          </a:p>
        </p:txBody>
      </p:sp>
      <p:sp>
        <p:nvSpPr>
          <p:cNvPr id="214" name="Google Shape;214;p6"/>
          <p:cNvSpPr txBox="1">
            <a:spLocks noGrp="1"/>
          </p:cNvSpPr>
          <p:nvPr>
            <p:ph type="body" idx="1"/>
          </p:nvPr>
        </p:nvSpPr>
        <p:spPr>
          <a:xfrm>
            <a:off x="111825" y="4090650"/>
            <a:ext cx="208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600"/>
              <a:t>L’alphabétisation</a:t>
            </a:r>
            <a:endParaRPr sz="1600"/>
          </a:p>
        </p:txBody>
      </p:sp>
      <p:sp>
        <p:nvSpPr>
          <p:cNvPr id="215" name="Google Shape;215;p6"/>
          <p:cNvSpPr txBox="1">
            <a:spLocks noGrp="1"/>
          </p:cNvSpPr>
          <p:nvPr>
            <p:ph type="body" idx="2"/>
          </p:nvPr>
        </p:nvSpPr>
        <p:spPr>
          <a:xfrm>
            <a:off x="2382001" y="4090634"/>
            <a:ext cx="115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600"/>
              <a:t>Objectifs de la journée</a:t>
            </a:r>
            <a:endParaRPr sz="1600"/>
          </a:p>
        </p:txBody>
      </p:sp>
      <p:sp>
        <p:nvSpPr>
          <p:cNvPr id="216" name="Google Shape;216;p6"/>
          <p:cNvSpPr txBox="1">
            <a:spLocks noGrp="1"/>
          </p:cNvSpPr>
          <p:nvPr>
            <p:ph type="body" idx="3"/>
          </p:nvPr>
        </p:nvSpPr>
        <p:spPr>
          <a:xfrm>
            <a:off x="4064208" y="3959875"/>
            <a:ext cx="115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600"/>
              <a:t>Le projet, l’équipe</a:t>
            </a:r>
            <a:endParaRPr sz="1600"/>
          </a:p>
        </p:txBody>
      </p:sp>
      <p:sp>
        <p:nvSpPr>
          <p:cNvPr id="217" name="Google Shape;217;p6"/>
          <p:cNvSpPr txBox="1">
            <a:spLocks noGrp="1"/>
          </p:cNvSpPr>
          <p:nvPr>
            <p:ph type="body" idx="4"/>
          </p:nvPr>
        </p:nvSpPr>
        <p:spPr>
          <a:xfrm>
            <a:off x="5843479" y="4102719"/>
            <a:ext cx="11525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600"/>
              <a:t>Les données</a:t>
            </a:r>
            <a:endParaRPr sz="1600"/>
          </a:p>
        </p:txBody>
      </p:sp>
      <p:sp>
        <p:nvSpPr>
          <p:cNvPr id="218" name="Google Shape;218;p6"/>
          <p:cNvSpPr txBox="1">
            <a:spLocks noGrp="1"/>
          </p:cNvSpPr>
          <p:nvPr>
            <p:ph type="body" idx="5"/>
          </p:nvPr>
        </p:nvSpPr>
        <p:spPr>
          <a:xfrm>
            <a:off x="7305250" y="4102725"/>
            <a:ext cx="1565400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1600"/>
              <a:t>Déroulement de la journée</a:t>
            </a:r>
            <a:endParaRPr sz="1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 txBox="1">
            <a:spLocks noGrp="1"/>
          </p:cNvSpPr>
          <p:nvPr>
            <p:ph type="body" idx="1"/>
          </p:nvPr>
        </p:nvSpPr>
        <p:spPr>
          <a:xfrm>
            <a:off x="297829" y="1148401"/>
            <a:ext cx="8574321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fr-FR"/>
              <a:t>Projet </a:t>
            </a:r>
            <a:r>
              <a:rPr lang="fr-FR" b="1"/>
              <a:t>ECAEST</a:t>
            </a:r>
            <a:r>
              <a:rPr lang="fr-FR"/>
              <a:t> : Étude des CAtégorisations de l’ESpace et Temps dans des pratiques interactionnelles multimodales chez les adultes allophones non alphabétisés</a:t>
            </a:r>
            <a:endParaRPr/>
          </a:p>
          <a:p>
            <a:pPr marL="46990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endParaRPr/>
          </a:p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fr-FR"/>
              <a:t>Depuis</a:t>
            </a:r>
            <a:r>
              <a:rPr lang="fr-FR" sz="1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/>
              <a:t>janvier 2021</a:t>
            </a:r>
            <a:endParaRPr/>
          </a:p>
          <a:p>
            <a:pPr marL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fr-FR"/>
              <a:t>Projet financé par le laboratoire d’excellence ASLAN</a:t>
            </a:r>
            <a:endParaRPr/>
          </a:p>
          <a:p>
            <a:pPr marL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fr-FR"/>
              <a:t>Deux situations professionnelles </a:t>
            </a:r>
            <a:endParaRPr/>
          </a:p>
          <a:p>
            <a:pPr marL="46990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endParaRPr/>
          </a:p>
        </p:txBody>
      </p:sp>
      <p:sp>
        <p:nvSpPr>
          <p:cNvPr id="224" name="Google Shape;224;p7"/>
          <p:cNvSpPr txBox="1">
            <a:spLocks noGrp="1"/>
          </p:cNvSpPr>
          <p:nvPr>
            <p:ph type="title"/>
          </p:nvPr>
        </p:nvSpPr>
        <p:spPr>
          <a:xfrm>
            <a:off x="1027350" y="272726"/>
            <a:ext cx="67524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/>
              <a:t>Le projet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ge de titr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re partie 1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apo partie 1">
  <a:themeElements>
    <a:clrScheme name="Nouvelle présentation 8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006F82"/>
      </a:accent1>
      <a:accent2>
        <a:srgbClr val="006F82"/>
      </a:accent2>
      <a:accent3>
        <a:srgbClr val="FFFFFF"/>
      </a:accent3>
      <a:accent4>
        <a:srgbClr val="000000"/>
      </a:accent4>
      <a:accent5>
        <a:srgbClr val="AABBC1"/>
      </a:accent5>
      <a:accent6>
        <a:srgbClr val="006475"/>
      </a:accent6>
      <a:hlink>
        <a:srgbClr val="003537"/>
      </a:hlink>
      <a:folHlink>
        <a:srgbClr val="0035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re partie 2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apo partie 2">
  <a:themeElements>
    <a:clrScheme name="Nouvelle présentation 8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006F82"/>
      </a:accent1>
      <a:accent2>
        <a:srgbClr val="006F82"/>
      </a:accent2>
      <a:accent3>
        <a:srgbClr val="FFFFFF"/>
      </a:accent3>
      <a:accent4>
        <a:srgbClr val="000000"/>
      </a:accent4>
      <a:accent5>
        <a:srgbClr val="AABBC1"/>
      </a:accent5>
      <a:accent6>
        <a:srgbClr val="006475"/>
      </a:accent6>
      <a:hlink>
        <a:srgbClr val="003537"/>
      </a:hlink>
      <a:folHlink>
        <a:srgbClr val="0035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itre partie 3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iapo partie 3">
  <a:themeElements>
    <a:clrScheme name="Nouvelle présentation 8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006F82"/>
      </a:accent1>
      <a:accent2>
        <a:srgbClr val="006F82"/>
      </a:accent2>
      <a:accent3>
        <a:srgbClr val="FFFFFF"/>
      </a:accent3>
      <a:accent4>
        <a:srgbClr val="000000"/>
      </a:accent4>
      <a:accent5>
        <a:srgbClr val="AABBC1"/>
      </a:accent5>
      <a:accent6>
        <a:srgbClr val="006475"/>
      </a:accent6>
      <a:hlink>
        <a:srgbClr val="003537"/>
      </a:hlink>
      <a:folHlink>
        <a:srgbClr val="0035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itre partie 4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iapo partie 4">
  <a:themeElements>
    <a:clrScheme name="Nouvelle présentation 8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006F82"/>
      </a:accent1>
      <a:accent2>
        <a:srgbClr val="006F82"/>
      </a:accent2>
      <a:accent3>
        <a:srgbClr val="FFFFFF"/>
      </a:accent3>
      <a:accent4>
        <a:srgbClr val="000000"/>
      </a:accent4>
      <a:accent5>
        <a:srgbClr val="AABBC1"/>
      </a:accent5>
      <a:accent6>
        <a:srgbClr val="006475"/>
      </a:accent6>
      <a:hlink>
        <a:srgbClr val="003537"/>
      </a:hlink>
      <a:folHlink>
        <a:srgbClr val="0035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496</Words>
  <Application>Microsoft Office PowerPoint</Application>
  <PresentationFormat>Affichage à l'écran (16:9)</PresentationFormat>
  <Paragraphs>88</Paragraphs>
  <Slides>13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13</vt:i4>
      </vt:variant>
    </vt:vector>
  </HeadingPairs>
  <TitlesOfParts>
    <vt:vector size="28" baseType="lpstr">
      <vt:lpstr>Arial</vt:lpstr>
      <vt:lpstr>Comfortaa</vt:lpstr>
      <vt:lpstr>Century Gothic</vt:lpstr>
      <vt:lpstr>Noto Sans Symbols</vt:lpstr>
      <vt:lpstr>Calibri</vt:lpstr>
      <vt:lpstr>Times</vt:lpstr>
      <vt:lpstr>Page de titre</vt:lpstr>
      <vt:lpstr>Titre partie 1</vt:lpstr>
      <vt:lpstr>Diapo partie 1</vt:lpstr>
      <vt:lpstr>Titre partie 2</vt:lpstr>
      <vt:lpstr>Diapo partie 2</vt:lpstr>
      <vt:lpstr>Titre partie 3</vt:lpstr>
      <vt:lpstr>Diapo partie 3</vt:lpstr>
      <vt:lpstr>Titre partie 4</vt:lpstr>
      <vt:lpstr>Diapo partie 4</vt:lpstr>
      <vt:lpstr>Présentation PowerPoint</vt:lpstr>
      <vt:lpstr>L’alphabétisation</vt:lpstr>
      <vt:lpstr>Pourquoi la thématique de l’alphabétisation ?</vt:lpstr>
      <vt:lpstr>Le public  en situation d’alphabétisation</vt:lpstr>
      <vt:lpstr>Pourquoi la mobilité (urbaine)</vt:lpstr>
      <vt:lpstr>Objectifs de la journée d’étude</vt:lpstr>
      <vt:lpstr>Présentation PowerPoint</vt:lpstr>
      <vt:lpstr>Le projet, l’équipe</vt:lpstr>
      <vt:lpstr>Le projet</vt:lpstr>
      <vt:lpstr>Le projet</vt:lpstr>
      <vt:lpstr>L’équipe</vt:lpstr>
      <vt:lpstr>Les données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Schneider</dc:creator>
  <cp:lastModifiedBy>x</cp:lastModifiedBy>
  <cp:revision>1</cp:revision>
  <dcterms:created xsi:type="dcterms:W3CDTF">2003-05-06T12:06:48Z</dcterms:created>
  <dcterms:modified xsi:type="dcterms:W3CDTF">2022-06-21T07:04:19Z</dcterms:modified>
</cp:coreProperties>
</file>